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1"/>
  </p:notesMasterIdLst>
  <p:sldIdLst>
    <p:sldId id="339" r:id="rId2"/>
    <p:sldId id="313" r:id="rId3"/>
    <p:sldId id="325" r:id="rId4"/>
    <p:sldId id="256" r:id="rId5"/>
    <p:sldId id="326" r:id="rId6"/>
    <p:sldId id="284" r:id="rId7"/>
    <p:sldId id="338" r:id="rId8"/>
    <p:sldId id="257" r:id="rId9"/>
    <p:sldId id="258" r:id="rId10"/>
    <p:sldId id="327" r:id="rId11"/>
    <p:sldId id="328" r:id="rId12"/>
    <p:sldId id="329" r:id="rId13"/>
    <p:sldId id="262" r:id="rId14"/>
    <p:sldId id="261" r:id="rId15"/>
    <p:sldId id="282" r:id="rId16"/>
    <p:sldId id="283" r:id="rId17"/>
    <p:sldId id="344" r:id="rId18"/>
    <p:sldId id="324" r:id="rId19"/>
    <p:sldId id="343"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372"/>
    <p:restoredTop sz="84271"/>
  </p:normalViewPr>
  <p:slideViewPr>
    <p:cSldViewPr snapToGrid="0">
      <p:cViewPr>
        <p:scale>
          <a:sx n="98" d="100"/>
          <a:sy n="98" d="100"/>
        </p:scale>
        <p:origin x="976" y="1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EFF31D-9AEF-6D4E-8631-92576D40439C}" type="datetimeFigureOut">
              <a:rPr lang="en-US" smtClean="0"/>
              <a:t>11/12/24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B0B427E-8ACD-064E-AC6F-F1D76A5A536B}" type="slidenum">
              <a:rPr lang="en-US" smtClean="0"/>
              <a:t>‹#›</a:t>
            </a:fld>
            <a:endParaRPr lang="en-US"/>
          </a:p>
        </p:txBody>
      </p:sp>
    </p:spTree>
    <p:extLst>
      <p:ext uri="{BB962C8B-B14F-4D97-AF65-F5344CB8AC3E}">
        <p14:creationId xmlns:p14="http://schemas.microsoft.com/office/powerpoint/2010/main" val="41316302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a:extLst>
            <a:ext uri="{FF2B5EF4-FFF2-40B4-BE49-F238E27FC236}">
              <a16:creationId xmlns:a16="http://schemas.microsoft.com/office/drawing/2014/main" id="{F8E41E19-1E9E-7222-89DD-A7EC1D3974DA}"/>
            </a:ext>
          </a:extLst>
        </p:cNvPr>
        <p:cNvGrpSpPr/>
        <p:nvPr/>
      </p:nvGrpSpPr>
      <p:grpSpPr>
        <a:xfrm>
          <a:off x="0" y="0"/>
          <a:ext cx="0" cy="0"/>
          <a:chOff x="0" y="0"/>
          <a:chExt cx="0" cy="0"/>
        </a:xfrm>
      </p:grpSpPr>
      <p:sp>
        <p:nvSpPr>
          <p:cNvPr id="87" name="Google Shape;87;p1:notes">
            <a:extLst>
              <a:ext uri="{FF2B5EF4-FFF2-40B4-BE49-F238E27FC236}">
                <a16:creationId xmlns:a16="http://schemas.microsoft.com/office/drawing/2014/main" id="{31E457FE-325F-6B3B-3298-6CEC9C824F0A}"/>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8" name="Google Shape;88;p1:notes">
            <a:extLst>
              <a:ext uri="{FF2B5EF4-FFF2-40B4-BE49-F238E27FC236}">
                <a16:creationId xmlns:a16="http://schemas.microsoft.com/office/drawing/2014/main" id="{37B33286-DDBA-D8B4-A831-D15A2BE3B4E9}"/>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187996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Synteny tracks are available, currently this is primarily for birds where we have a good set of comparator assemblies, going forward synteny tracks will be included for other species where appropriate.</a:t>
            </a:r>
          </a:p>
          <a:p>
            <a:endParaRPr lang="en-US" dirty="0"/>
          </a:p>
          <a:p>
            <a:r>
              <a:rPr lang="en-US" dirty="0"/>
              <a:t>This data can be useful for investigating potential </a:t>
            </a:r>
            <a:r>
              <a:rPr lang="en-US" dirty="0" err="1"/>
              <a:t>misassemblies</a:t>
            </a:r>
            <a:r>
              <a:rPr lang="en-US" dirty="0"/>
              <a:t>, for example between query assembly and comparator, between different iterations of the same assembly, and also when you are curating the whole genome and you want to investigate differences between both haplotypes.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 great feature in </a:t>
            </a:r>
            <a:r>
              <a:rPr lang="en-US" dirty="0" err="1"/>
              <a:t>JBrowse</a:t>
            </a:r>
            <a:r>
              <a:rPr lang="en-US" dirty="0"/>
              <a:t> is the ability to generate a </a:t>
            </a:r>
            <a:r>
              <a:rPr lang="en-US" dirty="0" err="1"/>
              <a:t>dotplot</a:t>
            </a:r>
            <a:r>
              <a:rPr lang="en-US" dirty="0"/>
              <a:t> of your assembly against the comparators for which synteny alignments have been produced. This saves you the time of generating additional </a:t>
            </a:r>
            <a:r>
              <a:rPr lang="en-US" dirty="0" err="1"/>
              <a:t>dotplots</a:t>
            </a:r>
            <a:r>
              <a:rPr lang="en-US" dirty="0"/>
              <a:t> and can be useful for providing a quick indication of possible </a:t>
            </a:r>
            <a:r>
              <a:rPr lang="en-US" dirty="0" err="1"/>
              <a:t>misassemblies</a:t>
            </a:r>
            <a:r>
              <a:rPr lang="en-US" dirty="0"/>
              <a:t> in your data,  helping to identify and pull together scaffolds which make up </a:t>
            </a:r>
            <a:r>
              <a:rPr lang="en-US" dirty="0" err="1"/>
              <a:t>mircochromosomes</a:t>
            </a:r>
            <a:r>
              <a:rPr lang="en-US" dirty="0"/>
              <a:t> and also for providing naming and orientation information if you are assigning chromosomes with respect to an existing reference.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plot is interactive in that you can zoom in on a region and scroll around the map.  You can also directly open a synteny view from the plot enabling closer scrutiny of your region of interest </a:t>
            </a:r>
          </a:p>
          <a:p>
            <a:endParaRPr lang="en-US" dirty="0"/>
          </a:p>
        </p:txBody>
      </p:sp>
      <p:sp>
        <p:nvSpPr>
          <p:cNvPr id="4" name="Slide Number Placeholder 3"/>
          <p:cNvSpPr>
            <a:spLocks noGrp="1"/>
          </p:cNvSpPr>
          <p:nvPr>
            <p:ph type="sldNum" sz="quarter" idx="5"/>
          </p:nvPr>
        </p:nvSpPr>
        <p:spPr/>
        <p:txBody>
          <a:bodyPr/>
          <a:lstStyle/>
          <a:p>
            <a:fld id="{C7937E0A-9FF5-C942-BBC1-64985ACD6FDE}" type="slidenum">
              <a:rPr lang="en-US" smtClean="0"/>
              <a:t>14</a:t>
            </a:fld>
            <a:endParaRPr lang="en-US"/>
          </a:p>
        </p:txBody>
      </p:sp>
    </p:spTree>
    <p:extLst>
      <p:ext uri="{BB962C8B-B14F-4D97-AF65-F5344CB8AC3E}">
        <p14:creationId xmlns:p14="http://schemas.microsoft.com/office/powerpoint/2010/main" val="11856571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final feature that I wanted to highlight is the ability of the browser to display chromosome painting as a track.  At present this has just been added for lepidoptera where the ancestral linkage groups – or </a:t>
            </a:r>
            <a:r>
              <a:rPr lang="en-US" dirty="0" err="1"/>
              <a:t>Merian</a:t>
            </a:r>
            <a:r>
              <a:rPr lang="en-US" dirty="0"/>
              <a:t> elements - are mapped to the underlying assembly.  This is useful for a couple of reasons. For example in the top image we can easily identify which scaffold is our Z chromosome this speeds up curation time as we don’t need to run separate alignments against comparators. In the case of this assembly we can trust this data as the Z chromosome is highly conserved in </a:t>
            </a:r>
            <a:r>
              <a:rPr lang="en-US" dirty="0" err="1"/>
              <a:t>leps</a:t>
            </a:r>
            <a:r>
              <a:rPr lang="en-US" dirty="0"/>
              <a:t>.</a:t>
            </a:r>
          </a:p>
          <a:p>
            <a:endParaRPr lang="en-US" dirty="0"/>
          </a:p>
          <a:p>
            <a:r>
              <a:rPr lang="en-US" dirty="0"/>
              <a:t>In addition, in our second image where we can see mappings from 2 different </a:t>
            </a:r>
            <a:r>
              <a:rPr lang="en-US" dirty="0" err="1"/>
              <a:t>Merian</a:t>
            </a:r>
            <a:r>
              <a:rPr lang="en-US" dirty="0"/>
              <a:t> units we are immediately alerted to either a possible </a:t>
            </a:r>
            <a:r>
              <a:rPr lang="en-US" dirty="0" err="1"/>
              <a:t>misassembly</a:t>
            </a:r>
            <a:r>
              <a:rPr lang="en-US" dirty="0"/>
              <a:t> within the region – which can then be further investigated by using the additional tracks and HIC data, or we are looking at an autosome fusion which although not significant for curation purposes is of interest to downstream users. </a:t>
            </a:r>
          </a:p>
          <a:p>
            <a:endParaRPr lang="en-US" dirty="0"/>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CD9A381B-B148-EF42-9440-6C36009497F1}" type="slidenum">
              <a:rPr lang="en-US" smtClean="0"/>
              <a:t>15</a:t>
            </a:fld>
            <a:endParaRPr lang="en-US"/>
          </a:p>
        </p:txBody>
      </p:sp>
    </p:spTree>
    <p:extLst>
      <p:ext uri="{BB962C8B-B14F-4D97-AF65-F5344CB8AC3E}">
        <p14:creationId xmlns:p14="http://schemas.microsoft.com/office/powerpoint/2010/main" val="2100294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Having gone through the data that is available on the current release I just wanted to mention some future developments and improvements that the </a:t>
            </a:r>
            <a:r>
              <a:rPr lang="en-US" dirty="0" err="1"/>
              <a:t>TreeVal</a:t>
            </a:r>
            <a:r>
              <a:rPr lang="en-US" dirty="0"/>
              <a:t> group are looking to implement </a:t>
            </a:r>
          </a:p>
          <a:p>
            <a:endParaRPr lang="en-US" dirty="0"/>
          </a:p>
          <a:p>
            <a:r>
              <a:rPr lang="en-US" dirty="0"/>
              <a:t>First they are looking to add Marker and linkage maps – which will be helpful particularly with regard to sex chromosome identification.</a:t>
            </a:r>
          </a:p>
          <a:p>
            <a:endParaRPr lang="en-US" dirty="0"/>
          </a:p>
          <a:p>
            <a:r>
              <a:rPr lang="en-US" dirty="0"/>
              <a:t>Also further ancestral unit makers such as the </a:t>
            </a:r>
            <a:r>
              <a:rPr lang="en-US" dirty="0" err="1"/>
              <a:t>Nigon</a:t>
            </a:r>
            <a:r>
              <a:rPr lang="en-US" dirty="0"/>
              <a:t> units for Nematodes and Muller elements for Drosophila</a:t>
            </a:r>
          </a:p>
          <a:p>
            <a:endParaRPr lang="en-US" dirty="0"/>
          </a:p>
          <a:p>
            <a:r>
              <a:rPr lang="en-US" dirty="0"/>
              <a:t>The curators and assembly group will work together to try and identify candidate centromeric sequences to help direct curation in fragmented genomes</a:t>
            </a:r>
          </a:p>
          <a:p>
            <a:endParaRPr lang="en-US" dirty="0"/>
          </a:p>
          <a:p>
            <a:r>
              <a:rPr lang="en-US" dirty="0"/>
              <a:t>Where appropriate we will look to implement additional plugins for our </a:t>
            </a:r>
            <a:r>
              <a:rPr lang="en-US" dirty="0" err="1"/>
              <a:t>precuration</a:t>
            </a:r>
            <a:r>
              <a:rPr lang="en-US" dirty="0"/>
              <a:t> data that add further layers of evidence to support our curation decisions for example it would be really useful for assembly comparison  if a </a:t>
            </a:r>
            <a:r>
              <a:rPr lang="en-US" dirty="0" err="1"/>
              <a:t>circos</a:t>
            </a:r>
            <a:r>
              <a:rPr lang="en-US" dirty="0"/>
              <a:t> type plot plugin became available</a:t>
            </a:r>
          </a:p>
          <a:p>
            <a:endParaRPr lang="en-US" dirty="0"/>
          </a:p>
          <a:p>
            <a:r>
              <a:rPr lang="en-US" dirty="0"/>
              <a:t>The final point I wanted to mention is the potential use of the </a:t>
            </a:r>
            <a:r>
              <a:rPr lang="en-US" dirty="0" err="1"/>
              <a:t>TreeVal</a:t>
            </a:r>
            <a:r>
              <a:rPr lang="en-US" dirty="0"/>
              <a:t> browser to interrogate curated assemblies. </a:t>
            </a:r>
          </a:p>
          <a:p>
            <a:endParaRPr lang="en-US" dirty="0"/>
          </a:p>
          <a:p>
            <a:r>
              <a:rPr lang="en-US" dirty="0"/>
              <a:t>Finalized genomes could be uploaded, and using the existing pipeline additional data sets can then be aligned for analysis purposes. Depending on the use case further plugins could also be implemented to display even more data types. </a:t>
            </a:r>
          </a:p>
          <a:p>
            <a:endParaRPr lang="en-US" dirty="0"/>
          </a:p>
          <a:p>
            <a:r>
              <a:rPr lang="en-US" dirty="0"/>
              <a:t>We think this could provide a great resource for fast genome analysis that is independent of release cycles for the main genome browser sites such as </a:t>
            </a:r>
            <a:r>
              <a:rPr lang="en-US" dirty="0" err="1"/>
              <a:t>Ensembl</a:t>
            </a:r>
            <a:r>
              <a:rPr lang="en-US" dirty="0"/>
              <a:t> and UCSC.</a:t>
            </a:r>
          </a:p>
          <a:p>
            <a:endParaRPr lang="en-US" dirty="0"/>
          </a:p>
          <a:p>
            <a:endParaRPr lang="en-US" dirty="0"/>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CD9A381B-B148-EF42-9440-6C36009497F1}" type="slidenum">
              <a:rPr lang="en-US" smtClean="0"/>
              <a:t>16</a:t>
            </a:fld>
            <a:endParaRPr lang="en-US"/>
          </a:p>
        </p:txBody>
      </p:sp>
    </p:spTree>
    <p:extLst>
      <p:ext uri="{BB962C8B-B14F-4D97-AF65-F5344CB8AC3E}">
        <p14:creationId xmlns:p14="http://schemas.microsoft.com/office/powerpoint/2010/main" val="22543953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 I’m Jo and I am also a curator in the GRIT team.</a:t>
            </a:r>
          </a:p>
          <a:p>
            <a:endParaRPr lang="en-US" dirty="0"/>
          </a:p>
          <a:p>
            <a:r>
              <a:rPr lang="en-US" dirty="0"/>
              <a:t>As Dom mentioned, today I am just going to give you a quick introduction to the </a:t>
            </a:r>
            <a:r>
              <a:rPr lang="en-US" dirty="0" err="1"/>
              <a:t>TreeVal</a:t>
            </a:r>
            <a:r>
              <a:rPr lang="en-US" dirty="0"/>
              <a:t> browser which we use as an aid to curation for some of our genomes</a:t>
            </a:r>
          </a:p>
        </p:txBody>
      </p:sp>
      <p:sp>
        <p:nvSpPr>
          <p:cNvPr id="4" name="Slide Number Placeholder 3"/>
          <p:cNvSpPr>
            <a:spLocks noGrp="1"/>
          </p:cNvSpPr>
          <p:nvPr>
            <p:ph type="sldNum" sz="quarter" idx="5"/>
          </p:nvPr>
        </p:nvSpPr>
        <p:spPr/>
        <p:txBody>
          <a:bodyPr/>
          <a:lstStyle/>
          <a:p>
            <a:fld id="{C7937E0A-9FF5-C942-BBC1-64985ACD6FDE}" type="slidenum">
              <a:rPr lang="en-US" smtClean="0"/>
              <a:t>4</a:t>
            </a:fld>
            <a:endParaRPr lang="en-US"/>
          </a:p>
        </p:txBody>
      </p:sp>
    </p:spTree>
    <p:extLst>
      <p:ext uri="{BB962C8B-B14F-4D97-AF65-F5344CB8AC3E}">
        <p14:creationId xmlns:p14="http://schemas.microsoft.com/office/powerpoint/2010/main" val="31027919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solidFill>
                  <a:srgbClr val="3C4858"/>
                </a:solidFill>
              </a:rPr>
              <a:t>Hopefully some of you may have been able to attend the </a:t>
            </a:r>
            <a:r>
              <a:rPr lang="en-GB" sz="1200" dirty="0" err="1">
                <a:solidFill>
                  <a:srgbClr val="3C4858"/>
                </a:solidFill>
              </a:rPr>
              <a:t>TreeVal</a:t>
            </a:r>
            <a:r>
              <a:rPr lang="en-GB" sz="1200" dirty="0">
                <a:solidFill>
                  <a:srgbClr val="3C4858"/>
                </a:solidFill>
              </a:rPr>
              <a:t> pipeline workshop so will have already been introduced to the browser, for those who didn’t I will just give a very brief outline.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dirty="0">
              <a:solidFill>
                <a:srgbClr val="3C4858"/>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solidFill>
                  <a:srgbClr val="3C4858"/>
                </a:solidFill>
              </a:rPr>
              <a:t>Within Tree of life all draft assemblies are now processed through </a:t>
            </a:r>
            <a:r>
              <a:rPr lang="en-GB" sz="1200" dirty="0" err="1">
                <a:solidFill>
                  <a:srgbClr val="3C4858"/>
                </a:solidFill>
              </a:rPr>
              <a:t>TreeVal</a:t>
            </a:r>
            <a:r>
              <a:rPr lang="en-GB" sz="1200" dirty="0">
                <a:solidFill>
                  <a:srgbClr val="3C4858"/>
                </a:solidFill>
              </a:rPr>
              <a:t>, this is a </a:t>
            </a:r>
            <a:r>
              <a:rPr lang="en-GB" sz="1200" dirty="0" err="1">
                <a:solidFill>
                  <a:srgbClr val="3C4858"/>
                </a:solidFill>
              </a:rPr>
              <a:t>Nextflow</a:t>
            </a:r>
            <a:r>
              <a:rPr lang="en-GB" sz="1200" dirty="0">
                <a:solidFill>
                  <a:srgbClr val="3C4858"/>
                </a:solidFill>
              </a:rPr>
              <a:t> pipeline which generates of all the data types required for manual curation - for example </a:t>
            </a:r>
            <a:r>
              <a:rPr lang="en-GB" sz="1200" dirty="0" err="1">
                <a:solidFill>
                  <a:srgbClr val="3C4858"/>
                </a:solidFill>
              </a:rPr>
              <a:t>HiC</a:t>
            </a:r>
            <a:r>
              <a:rPr lang="en-GB" sz="1200" dirty="0">
                <a:solidFill>
                  <a:srgbClr val="3C4858"/>
                </a:solidFill>
              </a:rPr>
              <a:t> maps with additional data tracks overlaid such as coverage and telomere, and other analysis such as gene alignments and synteny plots.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dirty="0">
              <a:solidFill>
                <a:srgbClr val="3C4858"/>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solidFill>
                  <a:srgbClr val="3C4858"/>
                </a:solidFill>
              </a:rPr>
              <a:t>As a result of the continued improvement in the quality of both the raw data and the auto assembly process the majority of our assemblies can be resolved using just the HIC maps decorated with additional data tracks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dirty="0">
              <a:solidFill>
                <a:srgbClr val="3C4858"/>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solidFill>
                  <a:srgbClr val="3C4858"/>
                </a:solidFill>
              </a:rPr>
              <a:t>However, there are some genomes which have certain characteristics where just having the HIC maps does not provide us with enough information to reach our goal of producing fully chromosomally resolved assemblies.  Examples of this are species such as birds and sharks who possess </a:t>
            </a:r>
            <a:r>
              <a:rPr lang="en-GB" sz="1200" dirty="0" err="1">
                <a:solidFill>
                  <a:srgbClr val="3C4858"/>
                </a:solidFill>
              </a:rPr>
              <a:t>microchromosomes</a:t>
            </a:r>
            <a:r>
              <a:rPr lang="en-GB" sz="1200" dirty="0">
                <a:solidFill>
                  <a:srgbClr val="3C4858"/>
                </a:solidFill>
              </a:rPr>
              <a:t> which can be as small as 150kb in length. Because of their small size they are very difficult to identify and assemble using </a:t>
            </a:r>
            <a:r>
              <a:rPr lang="en-GB" sz="1200" dirty="0" err="1">
                <a:solidFill>
                  <a:srgbClr val="3C4858"/>
                </a:solidFill>
              </a:rPr>
              <a:t>HiC</a:t>
            </a:r>
            <a:r>
              <a:rPr lang="en-GB" sz="1200" dirty="0">
                <a:solidFill>
                  <a:srgbClr val="3C4858"/>
                </a:solidFill>
              </a:rPr>
              <a:t> data alone as at this size there is a very low level of granularity within the map and often we see cross linking between signal where these separate chromosomes have common repeat elements.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dirty="0">
              <a:solidFill>
                <a:srgbClr val="3C4858"/>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solidFill>
                  <a:srgbClr val="3C4858"/>
                </a:solidFill>
              </a:rPr>
              <a:t>It is for these trickier assemblies whom require a more in-depth assessment that a </a:t>
            </a:r>
            <a:r>
              <a:rPr lang="en-GB" sz="1200" dirty="0" err="1">
                <a:solidFill>
                  <a:srgbClr val="3C4858"/>
                </a:solidFill>
              </a:rPr>
              <a:t>TreeVal</a:t>
            </a:r>
            <a:r>
              <a:rPr lang="en-GB" sz="1200" dirty="0">
                <a:solidFill>
                  <a:srgbClr val="3C4858"/>
                </a:solidFill>
              </a:rPr>
              <a:t> browser is produced in addition to the </a:t>
            </a:r>
            <a:r>
              <a:rPr lang="en-GB" sz="1200" dirty="0" err="1">
                <a:solidFill>
                  <a:srgbClr val="3C4858"/>
                </a:solidFill>
              </a:rPr>
              <a:t>HiC</a:t>
            </a:r>
            <a:r>
              <a:rPr lang="en-GB" sz="1200" dirty="0">
                <a:solidFill>
                  <a:srgbClr val="3C4858"/>
                </a:solidFill>
              </a:rPr>
              <a:t> maps.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dirty="0">
              <a:solidFill>
                <a:srgbClr val="3C4858"/>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solidFill>
                  <a:srgbClr val="3C4858"/>
                </a:solidFill>
              </a:rPr>
              <a:t>As standard, a browser is also produced for Family representatives of each order – just to add another layer of detail should that family turn out to be a particularly difficult group to curate.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dirty="0">
              <a:solidFill>
                <a:srgbClr val="3C4858"/>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dirty="0">
              <a:solidFill>
                <a:srgbClr val="3C4858"/>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strike="sngStrike" dirty="0">
              <a:solidFill>
                <a:srgbClr val="3C4858"/>
              </a:solidFill>
            </a:endParaRPr>
          </a:p>
          <a:p>
            <a:endParaRPr lang="en-GB" sz="1200" dirty="0">
              <a:solidFill>
                <a:srgbClr val="3C4858"/>
              </a:solidFill>
            </a:endParaRPr>
          </a:p>
          <a:p>
            <a:r>
              <a:rPr lang="en-GB" sz="1200" b="0" i="0" strike="sngStrike" dirty="0">
                <a:solidFill>
                  <a:srgbClr val="3C4858"/>
                </a:solidFill>
                <a:effectLst/>
              </a:rPr>
              <a:t>Within Darwin Tree of Life we are utilising </a:t>
            </a:r>
            <a:r>
              <a:rPr lang="en-GB" sz="1200" b="0" i="0" strike="sngStrike" dirty="0" err="1">
                <a:solidFill>
                  <a:srgbClr val="3C4858"/>
                </a:solidFill>
                <a:effectLst/>
              </a:rPr>
              <a:t>Jbrowse</a:t>
            </a:r>
            <a:r>
              <a:rPr lang="en-GB" sz="1200" b="0" i="0" strike="sngStrike" dirty="0">
                <a:solidFill>
                  <a:srgbClr val="3C4858"/>
                </a:solidFill>
                <a:effectLst/>
              </a:rPr>
              <a:t> to better interrogate certain assemblies which </a:t>
            </a:r>
            <a:r>
              <a:rPr lang="en-GB" sz="1200" strike="sngStrike" dirty="0">
                <a:solidFill>
                  <a:srgbClr val="3C4858"/>
                </a:solidFill>
              </a:rPr>
              <a:t>are not entirety resolvable using </a:t>
            </a:r>
            <a:r>
              <a:rPr lang="en-GB" sz="1200" strike="sngStrike" dirty="0" err="1">
                <a:solidFill>
                  <a:srgbClr val="3C4858"/>
                </a:solidFill>
              </a:rPr>
              <a:t>HiC</a:t>
            </a:r>
            <a:r>
              <a:rPr lang="en-GB" sz="1200" strike="sngStrike" dirty="0">
                <a:solidFill>
                  <a:srgbClr val="3C4858"/>
                </a:solidFill>
              </a:rPr>
              <a:t> maps alone </a:t>
            </a:r>
          </a:p>
          <a:p>
            <a:endParaRPr lang="en-GB" sz="1200" strike="sngStrike" dirty="0">
              <a:solidFill>
                <a:srgbClr val="3C4858"/>
              </a:solidFill>
            </a:endParaRPr>
          </a:p>
          <a:p>
            <a:r>
              <a:rPr lang="en-GB" sz="1200" strike="sngStrike" dirty="0">
                <a:solidFill>
                  <a:srgbClr val="3C4858"/>
                </a:solidFill>
              </a:rPr>
              <a:t>Some assemblies have particular characteristics which hinder efforts to achieve our goal of producing fully chromosomally resolved genomes </a:t>
            </a:r>
          </a:p>
          <a:p>
            <a:endParaRPr lang="en-GB" sz="1200" strike="sngStrike" dirty="0">
              <a:solidFill>
                <a:srgbClr val="3C4858"/>
              </a:solidFill>
            </a:endParaRPr>
          </a:p>
          <a:p>
            <a:r>
              <a:rPr lang="en-GB" sz="1200" strike="sngStrike" dirty="0">
                <a:solidFill>
                  <a:srgbClr val="3C4858"/>
                </a:solidFill>
              </a:rPr>
              <a:t>For these assemblies explicit benefits are provided by the alignment of additional data sets to the standard as facilitated by </a:t>
            </a:r>
            <a:r>
              <a:rPr lang="en-GB" sz="1200" strike="sngStrike" dirty="0" err="1">
                <a:solidFill>
                  <a:srgbClr val="3C4858"/>
                </a:solidFill>
              </a:rPr>
              <a:t>Jbrowse</a:t>
            </a:r>
            <a:r>
              <a:rPr lang="en-GB" sz="1200" strike="sngStrike" dirty="0">
                <a:solidFill>
                  <a:srgbClr val="3C4858"/>
                </a:solidFill>
              </a:rPr>
              <a:t>.</a:t>
            </a:r>
          </a:p>
          <a:p>
            <a:pPr rtl="0">
              <a:spcBef>
                <a:spcPts val="0"/>
              </a:spcBef>
              <a:spcAft>
                <a:spcPts val="0"/>
              </a:spcAft>
            </a:pPr>
            <a:endParaRPr lang="en-GB" sz="1200" dirty="0">
              <a:solidFill>
                <a:srgbClr val="3C4858"/>
              </a:solidFill>
            </a:endParaRPr>
          </a:p>
          <a:p>
            <a:pPr rtl="0">
              <a:spcBef>
                <a:spcPts val="0"/>
              </a:spcBef>
              <a:spcAft>
                <a:spcPts val="0"/>
              </a:spcAft>
            </a:pPr>
            <a:endParaRPr lang="en-GB" sz="1200" dirty="0">
              <a:solidFill>
                <a:srgbClr val="3C4858"/>
              </a:solidFill>
            </a:endParaRPr>
          </a:p>
          <a:p>
            <a:pPr rtl="0">
              <a:spcBef>
                <a:spcPts val="0"/>
              </a:spcBef>
              <a:spcAft>
                <a:spcPts val="0"/>
              </a:spcAft>
            </a:pPr>
            <a:r>
              <a:rPr lang="en-GB" sz="1200" strike="sngStrike" dirty="0">
                <a:solidFill>
                  <a:srgbClr val="3C4858"/>
                </a:solidFill>
              </a:rPr>
              <a:t>As a result of the rapid development in sequence data quality and assembly processes the assemblies coming through the pipeline are typically of increasingly good quality with less errors/gaps that with older assemblies, as such much of the curation is done using only the </a:t>
            </a:r>
            <a:r>
              <a:rPr lang="en-GB" sz="1200" strike="sngStrike" dirty="0" err="1">
                <a:solidFill>
                  <a:srgbClr val="3C4858"/>
                </a:solidFill>
              </a:rPr>
              <a:t>HiC</a:t>
            </a:r>
            <a:r>
              <a:rPr lang="en-GB" sz="1200" strike="sngStrike" dirty="0">
                <a:solidFill>
                  <a:srgbClr val="3C4858"/>
                </a:solidFill>
              </a:rPr>
              <a:t> maps</a:t>
            </a:r>
          </a:p>
          <a:p>
            <a:pPr rtl="0">
              <a:spcBef>
                <a:spcPts val="0"/>
              </a:spcBef>
              <a:spcAft>
                <a:spcPts val="0"/>
              </a:spcAft>
            </a:pPr>
            <a:endParaRPr lang="en-GB" sz="1200" strike="sngStrike" dirty="0">
              <a:solidFill>
                <a:srgbClr val="3C4858"/>
              </a:solidFill>
            </a:endParaRPr>
          </a:p>
          <a:p>
            <a:pPr marL="0" indent="0" rtl="0">
              <a:spcBef>
                <a:spcPts val="0"/>
              </a:spcBef>
              <a:spcAft>
                <a:spcPts val="0"/>
              </a:spcAft>
              <a:buNone/>
            </a:pPr>
            <a:endParaRPr lang="en-GB" sz="1200" strike="sngStrike" dirty="0">
              <a:solidFill>
                <a:srgbClr val="3C4858"/>
              </a:solidFill>
            </a:endParaRPr>
          </a:p>
          <a:p>
            <a:pPr rtl="0">
              <a:spcBef>
                <a:spcPts val="0"/>
              </a:spcBef>
              <a:spcAft>
                <a:spcPts val="0"/>
              </a:spcAft>
            </a:pPr>
            <a:r>
              <a:rPr lang="en-GB" sz="1200" strike="sngStrike" dirty="0">
                <a:solidFill>
                  <a:srgbClr val="3C4858"/>
                </a:solidFill>
              </a:rPr>
              <a:t>Some assemblies however have particular characteristics which can mean that they are not fully resolvable using </a:t>
            </a:r>
            <a:r>
              <a:rPr lang="en-GB" sz="1200" strike="sngStrike" dirty="0" err="1">
                <a:solidFill>
                  <a:srgbClr val="3C4858"/>
                </a:solidFill>
              </a:rPr>
              <a:t>HiC</a:t>
            </a:r>
            <a:r>
              <a:rPr lang="en-GB" sz="1200" strike="sngStrike" dirty="0">
                <a:solidFill>
                  <a:srgbClr val="3C4858"/>
                </a:solidFill>
              </a:rPr>
              <a:t> alone – for each of these assemblies a </a:t>
            </a:r>
            <a:r>
              <a:rPr lang="en-GB" sz="1200" strike="sngStrike" dirty="0" err="1">
                <a:solidFill>
                  <a:srgbClr val="3C4858"/>
                </a:solidFill>
              </a:rPr>
              <a:t>Jbrowse</a:t>
            </a:r>
            <a:r>
              <a:rPr lang="en-GB" sz="1200" strike="sngStrike" dirty="0">
                <a:solidFill>
                  <a:srgbClr val="3C4858"/>
                </a:solidFill>
              </a:rPr>
              <a:t> instance is created so that additional data may be laid over the assembly to help with curation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dirty="0">
              <a:solidFill>
                <a:srgbClr val="3C4858"/>
              </a:solidFill>
            </a:endParaRPr>
          </a:p>
          <a:p>
            <a:endParaRPr lang="en-US" dirty="0"/>
          </a:p>
        </p:txBody>
      </p:sp>
      <p:sp>
        <p:nvSpPr>
          <p:cNvPr id="4" name="Slide Number Placeholder 3"/>
          <p:cNvSpPr>
            <a:spLocks noGrp="1"/>
          </p:cNvSpPr>
          <p:nvPr>
            <p:ph type="sldNum" sz="quarter" idx="5"/>
          </p:nvPr>
        </p:nvSpPr>
        <p:spPr/>
        <p:txBody>
          <a:bodyPr/>
          <a:lstStyle/>
          <a:p>
            <a:fld id="{C7937E0A-9FF5-C942-BBC1-64985ACD6FDE}" type="slidenum">
              <a:rPr lang="en-US" smtClean="0"/>
              <a:t>5</a:t>
            </a:fld>
            <a:endParaRPr lang="en-US"/>
          </a:p>
        </p:txBody>
      </p:sp>
    </p:spTree>
    <p:extLst>
      <p:ext uri="{BB962C8B-B14F-4D97-AF65-F5344CB8AC3E}">
        <p14:creationId xmlns:p14="http://schemas.microsoft.com/office/powerpoint/2010/main" val="19480715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browser of choice selected by the assembly group to host the </a:t>
            </a:r>
            <a:r>
              <a:rPr lang="en-US" dirty="0" err="1"/>
              <a:t>TreeVal</a:t>
            </a:r>
            <a:r>
              <a:rPr lang="en-US" dirty="0"/>
              <a:t> datasets is </a:t>
            </a:r>
            <a:r>
              <a:rPr lang="en-US" dirty="0" err="1"/>
              <a:t>Jbrowse</a:t>
            </a:r>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provides the perfect platform for v</a:t>
            </a:r>
            <a:r>
              <a:rPr lang="en-GB" sz="1200" b="0" i="0" u="none" strike="noStrike" dirty="0" err="1">
                <a:solidFill>
                  <a:srgbClr val="1C1E21"/>
                </a:solidFill>
                <a:effectLst/>
              </a:rPr>
              <a:t>isualizing</a:t>
            </a:r>
            <a:r>
              <a:rPr lang="en-GB" sz="1200" b="0" i="0" u="none" strike="noStrike" dirty="0">
                <a:solidFill>
                  <a:srgbClr val="1C1E21"/>
                </a:solidFill>
                <a:effectLst/>
              </a:rPr>
              <a:t> and integrating biological data</a:t>
            </a:r>
            <a:r>
              <a:rPr lang="en-GB" sz="1200" b="0" i="0" u="none" strike="noStrike" dirty="0">
                <a:solidFill>
                  <a:srgbClr val="3C4858"/>
                </a:solidFill>
                <a:effectLst/>
              </a:rPr>
              <a:t> </a:t>
            </a:r>
            <a:r>
              <a:rPr lang="en-US" dirty="0"/>
              <a:t>because it’s very simple to install, </a:t>
            </a:r>
            <a:r>
              <a:rPr lang="en-GB" sz="1200" dirty="0">
                <a:solidFill>
                  <a:srgbClr val="24292E"/>
                </a:solidFill>
              </a:rPr>
              <a:t>web-based and </a:t>
            </a:r>
            <a:r>
              <a:rPr lang="en-US" sz="1200" dirty="0"/>
              <a:t>lightweight. Its also highly interactive and </a:t>
            </a:r>
            <a:r>
              <a:rPr lang="en-GB" sz="1200" dirty="0">
                <a:solidFill>
                  <a:srgbClr val="24292E"/>
                </a:solidFill>
              </a:rPr>
              <a:t>scalable.</a:t>
            </a:r>
          </a:p>
          <a:p>
            <a:endParaRPr lang="en-GB" sz="1200" dirty="0">
              <a:solidFill>
                <a:srgbClr val="24292E"/>
              </a:solidFill>
            </a:endParaRPr>
          </a:p>
          <a:p>
            <a:r>
              <a:rPr lang="en-GB" sz="1200" dirty="0">
                <a:solidFill>
                  <a:srgbClr val="24292E"/>
                </a:solidFill>
              </a:rPr>
              <a:t>Additionally, It’s a vastly extensible platform that hosts a whole array of different files types</a:t>
            </a:r>
            <a:r>
              <a:rPr lang="en-US" sz="1200" dirty="0">
                <a:solidFill>
                  <a:srgbClr val="24292E"/>
                </a:solidFill>
              </a:rPr>
              <a:t> and is customizable with a number of existing plugins.</a:t>
            </a:r>
            <a:endParaRPr lang="en-GB" sz="1200" dirty="0">
              <a:solidFill>
                <a:srgbClr val="24292E"/>
              </a:solidFill>
            </a:endParaRPr>
          </a:p>
        </p:txBody>
      </p:sp>
      <p:sp>
        <p:nvSpPr>
          <p:cNvPr id="4" name="Slide Number Placeholder 3"/>
          <p:cNvSpPr>
            <a:spLocks noGrp="1"/>
          </p:cNvSpPr>
          <p:nvPr>
            <p:ph type="sldNum" sz="quarter" idx="5"/>
          </p:nvPr>
        </p:nvSpPr>
        <p:spPr/>
        <p:txBody>
          <a:bodyPr/>
          <a:lstStyle/>
          <a:p>
            <a:fld id="{C7937E0A-9FF5-C942-BBC1-64985ACD6FDE}" type="slidenum">
              <a:rPr lang="en-US" smtClean="0"/>
              <a:t>6</a:t>
            </a:fld>
            <a:endParaRPr lang="en-US"/>
          </a:p>
        </p:txBody>
      </p:sp>
    </p:spTree>
    <p:extLst>
      <p:ext uri="{BB962C8B-B14F-4D97-AF65-F5344CB8AC3E}">
        <p14:creationId xmlns:p14="http://schemas.microsoft.com/office/powerpoint/2010/main" val="20712713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B0B427E-8ACD-064E-AC6F-F1D76A5A536B}" type="slidenum">
              <a:rPr lang="en-US" smtClean="0"/>
              <a:t>9</a:t>
            </a:fld>
            <a:endParaRPr lang="en-US"/>
          </a:p>
        </p:txBody>
      </p:sp>
    </p:spTree>
    <p:extLst>
      <p:ext uri="{BB962C8B-B14F-4D97-AF65-F5344CB8AC3E}">
        <p14:creationId xmlns:p14="http://schemas.microsoft.com/office/powerpoint/2010/main" val="1014836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take a look at the data types that are aligned to the assemblies</a:t>
            </a:r>
          </a:p>
          <a:p>
            <a:endParaRPr lang="en-US" dirty="0"/>
          </a:p>
          <a:p>
            <a:r>
              <a:rPr lang="en-US" dirty="0"/>
              <a:t>So starting from the top track we have the coverage plot – this can be useful for identifying regions of haplotypic duplication where you would expect to see the coverage at half for regions that are artificially duplicated within the assembly. We can also use coverage to assess if a region looks collapsed, for example if it is repetitive. As explained by Dom we also use coverage data to identify sex chromosomes in heterogametic assemblies.</a:t>
            </a:r>
          </a:p>
          <a:p>
            <a:endParaRPr lang="en-US" dirty="0"/>
          </a:p>
          <a:p>
            <a:r>
              <a:rPr lang="en-US" dirty="0"/>
              <a:t>Next we have the repeat density track. This </a:t>
            </a:r>
            <a:r>
              <a:rPr lang="en-GB" b="0" i="0" dirty="0">
                <a:solidFill>
                  <a:srgbClr val="1D1C1D"/>
                </a:solidFill>
                <a:effectLst/>
                <a:latin typeface="Slack-Lato"/>
              </a:rPr>
              <a:t>data provides an indication of low complexity and global repeat density at a given position throughout the genome, this can be useful when assessing the quality of the assembly of entire scaffolds or of regions within scaffolds that could be misassembled.</a:t>
            </a:r>
          </a:p>
          <a:p>
            <a:endParaRPr lang="en-GB" b="0" i="0" dirty="0">
              <a:solidFill>
                <a:srgbClr val="1D1C1D"/>
              </a:solidFill>
              <a:effectLst/>
              <a:latin typeface="Slack-Lato"/>
            </a:endParaRPr>
          </a:p>
          <a:p>
            <a:r>
              <a:rPr lang="en-GB" b="0" i="0" dirty="0">
                <a:solidFill>
                  <a:srgbClr val="1D1C1D"/>
                </a:solidFill>
                <a:effectLst/>
                <a:latin typeface="Slack-Lato"/>
              </a:rPr>
              <a:t>Then we have the gap track – it’s always useful to see where gaps in the assemblies lie as this is where the contigs are joined during the scaffolding process and is often where errors may be introduced.</a:t>
            </a:r>
          </a:p>
          <a:p>
            <a:endParaRPr lang="en-US" dirty="0"/>
          </a:p>
          <a:p>
            <a:r>
              <a:rPr lang="en-US" dirty="0"/>
              <a:t>Next down is the telomere track, we screen our assemblies to identify </a:t>
            </a:r>
            <a:r>
              <a:rPr lang="en-GB" b="0" i="0" dirty="0">
                <a:solidFill>
                  <a:srgbClr val="1D1C1D"/>
                </a:solidFill>
                <a:effectLst/>
                <a:latin typeface="Slack-Lato"/>
              </a:rPr>
              <a:t>candidate telomere sequences using </a:t>
            </a:r>
            <a:r>
              <a:rPr lang="en-GB" b="0" i="0" dirty="0" err="1">
                <a:solidFill>
                  <a:srgbClr val="1D1C1D"/>
                </a:solidFill>
                <a:effectLst/>
                <a:latin typeface="Slack-Lato"/>
              </a:rPr>
              <a:t>kmers</a:t>
            </a:r>
            <a:r>
              <a:rPr lang="en-GB" b="0" i="0" dirty="0">
                <a:solidFill>
                  <a:srgbClr val="1D1C1D"/>
                </a:solidFill>
                <a:effectLst/>
                <a:latin typeface="Slack-Lato"/>
              </a:rPr>
              <a:t> which occur multiple times close to scaffold ends, these are marked up and provide useful information for confirming assembly fidelity.  Although these can at times be misleading as some species have </a:t>
            </a:r>
            <a:r>
              <a:rPr lang="en-GB" b="0" i="0" dirty="0" err="1">
                <a:solidFill>
                  <a:srgbClr val="1D1C1D"/>
                </a:solidFill>
                <a:effectLst/>
                <a:latin typeface="Slack-Lato"/>
              </a:rPr>
              <a:t>intrascaffold</a:t>
            </a:r>
            <a:r>
              <a:rPr lang="en-GB" b="0" i="0" dirty="0">
                <a:solidFill>
                  <a:srgbClr val="1D1C1D"/>
                </a:solidFill>
                <a:effectLst/>
                <a:latin typeface="Slack-Lato"/>
              </a:rPr>
              <a:t> telomere sequences as a result of fusions of ancestral chromosomes as can be seen in this bird. Also some species do not have a defined telomere motif </a:t>
            </a:r>
            <a:r>
              <a:rPr lang="en-GB" b="0" i="0" dirty="0" err="1">
                <a:solidFill>
                  <a:srgbClr val="1D1C1D"/>
                </a:solidFill>
                <a:effectLst/>
                <a:latin typeface="Slack-Lato"/>
              </a:rPr>
              <a:t>e.g</a:t>
            </a:r>
            <a:r>
              <a:rPr lang="en-GB" b="0" i="0" dirty="0">
                <a:solidFill>
                  <a:srgbClr val="1D1C1D"/>
                </a:solidFill>
                <a:effectLst/>
                <a:latin typeface="Slack-Lato"/>
              </a:rPr>
              <a:t> Diptera and </a:t>
            </a:r>
            <a:r>
              <a:rPr lang="en-GB" b="0" i="0" dirty="0" err="1">
                <a:solidFill>
                  <a:srgbClr val="1D1C1D"/>
                </a:solidFill>
                <a:effectLst/>
                <a:latin typeface="Slack-Lato"/>
              </a:rPr>
              <a:t>hymenoptera</a:t>
            </a:r>
            <a:r>
              <a:rPr lang="en-GB" b="0" i="0" dirty="0">
                <a:solidFill>
                  <a:srgbClr val="1D1C1D"/>
                </a:solidFill>
                <a:effectLst/>
                <a:latin typeface="Slack-Lato"/>
              </a:rPr>
              <a:t>.</a:t>
            </a:r>
          </a:p>
          <a:p>
            <a:endParaRPr lang="en-GB" b="0" i="0" dirty="0">
              <a:solidFill>
                <a:srgbClr val="1D1C1D"/>
              </a:solidFill>
              <a:effectLst/>
              <a:latin typeface="Slack-Lato"/>
            </a:endParaRPr>
          </a:p>
          <a:p>
            <a:r>
              <a:rPr lang="en-GB" b="0" i="0" dirty="0">
                <a:solidFill>
                  <a:srgbClr val="1D1C1D"/>
                </a:solidFill>
                <a:effectLst/>
                <a:latin typeface="Slack-Lato"/>
              </a:rPr>
              <a:t>We now come to the self comp track - </a:t>
            </a:r>
            <a:r>
              <a:rPr lang="en-GB" b="0" i="0" dirty="0" err="1">
                <a:solidFill>
                  <a:srgbClr val="DBDEE1"/>
                </a:solidFill>
                <a:effectLst/>
                <a:latin typeface="gg sans"/>
              </a:rPr>
              <a:t>selfcomp</a:t>
            </a:r>
            <a:r>
              <a:rPr lang="en-GB" b="0" i="0" dirty="0">
                <a:solidFill>
                  <a:srgbClr val="DBDEE1"/>
                </a:solidFill>
                <a:effectLst/>
                <a:latin typeface="gg sans"/>
              </a:rPr>
              <a:t> is mummer based analysis of the assembly aligned to itself. The blocks highlight regions where the sequence is repeated elsewhere in the genome.  It is another tool that can be useful in confirming haplotypic duplication but it can also indicate assembly errors and joins.</a:t>
            </a:r>
          </a:p>
          <a:p>
            <a:endParaRPr lang="en-GB" b="0" i="0" dirty="0">
              <a:solidFill>
                <a:srgbClr val="DBDEE1"/>
              </a:solidFill>
              <a:effectLst/>
              <a:latin typeface="gg sans"/>
            </a:endParaRPr>
          </a:p>
          <a:p>
            <a:r>
              <a:rPr lang="en-GB" b="0" i="0" dirty="0">
                <a:solidFill>
                  <a:srgbClr val="DBDEE1"/>
                </a:solidFill>
                <a:effectLst/>
                <a:latin typeface="gg sans"/>
              </a:rPr>
              <a:t>Finally the last track on this slide is the </a:t>
            </a:r>
            <a:r>
              <a:rPr lang="en-GB" b="0" i="0" dirty="0" err="1">
                <a:solidFill>
                  <a:srgbClr val="DBDEE1"/>
                </a:solidFill>
                <a:effectLst/>
                <a:latin typeface="gg sans"/>
              </a:rPr>
              <a:t>HiC</a:t>
            </a:r>
            <a:r>
              <a:rPr lang="en-GB" b="0" i="0" dirty="0">
                <a:solidFill>
                  <a:srgbClr val="DBDEE1"/>
                </a:solidFill>
                <a:effectLst/>
                <a:latin typeface="gg sans"/>
              </a:rPr>
              <a:t> data. Unfortunately, this  track cannot provide us with inter-scaffold information, but it can help to confirm or dispute the integrity of the scaffold displayed - particularly when used alongside the other evidence tracks. For example, in this region we can see that the break in continuity in the hic data is also in the same location as a gap and internal telomere sequence which indicates that there is likely to be  a </a:t>
            </a:r>
            <a:r>
              <a:rPr lang="en-GB" b="0" i="0" dirty="0" err="1">
                <a:solidFill>
                  <a:srgbClr val="DBDEE1"/>
                </a:solidFill>
                <a:effectLst/>
                <a:latin typeface="gg sans"/>
              </a:rPr>
              <a:t>misassembly</a:t>
            </a:r>
            <a:r>
              <a:rPr lang="en-GB" b="0" i="0" dirty="0">
                <a:solidFill>
                  <a:srgbClr val="DBDEE1"/>
                </a:solidFill>
                <a:effectLst/>
                <a:latin typeface="gg sans"/>
              </a:rPr>
              <a:t> at this point.</a:t>
            </a:r>
            <a:endParaRPr lang="en-US" dirty="0"/>
          </a:p>
        </p:txBody>
      </p:sp>
      <p:sp>
        <p:nvSpPr>
          <p:cNvPr id="4" name="Slide Number Placeholder 3"/>
          <p:cNvSpPr>
            <a:spLocks noGrp="1"/>
          </p:cNvSpPr>
          <p:nvPr>
            <p:ph type="sldNum" sz="quarter" idx="5"/>
          </p:nvPr>
        </p:nvSpPr>
        <p:spPr/>
        <p:txBody>
          <a:bodyPr/>
          <a:lstStyle/>
          <a:p>
            <a:fld id="{C7937E0A-9FF5-C942-BBC1-64985ACD6FDE}" type="slidenum">
              <a:rPr lang="en-US" smtClean="0"/>
              <a:t>10</a:t>
            </a:fld>
            <a:endParaRPr lang="en-US"/>
          </a:p>
        </p:txBody>
      </p:sp>
    </p:spTree>
    <p:extLst>
      <p:ext uri="{BB962C8B-B14F-4D97-AF65-F5344CB8AC3E}">
        <p14:creationId xmlns:p14="http://schemas.microsoft.com/office/powerpoint/2010/main" val="23153702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some of our assemblies </a:t>
            </a:r>
            <a:r>
              <a:rPr lang="en-US" dirty="0" err="1"/>
              <a:t>Bionano</a:t>
            </a:r>
            <a:r>
              <a:rPr lang="en-US" dirty="0"/>
              <a:t> optical mapping data is available.</a:t>
            </a:r>
          </a:p>
          <a:p>
            <a:endParaRPr lang="en-US" dirty="0"/>
          </a:p>
          <a:p>
            <a:r>
              <a:rPr lang="en-US" dirty="0"/>
              <a:t>The </a:t>
            </a:r>
            <a:r>
              <a:rPr lang="en-US" dirty="0" err="1"/>
              <a:t>bionano</a:t>
            </a:r>
            <a:r>
              <a:rPr lang="en-US" dirty="0"/>
              <a:t> mapping fragments are aligned to the assembly, as a single track. </a:t>
            </a:r>
          </a:p>
          <a:p>
            <a:endParaRPr lang="en-US" dirty="0"/>
          </a:p>
          <a:p>
            <a:r>
              <a:rPr lang="en-US" dirty="0"/>
              <a:t>A separate track is then loaded that displays an in silico digest of the underlaying data. Concordance between map types – as can be seen in this image- serves to confirm the assembly over a region  - whereas discordance may indicate </a:t>
            </a:r>
            <a:r>
              <a:rPr lang="en-US" dirty="0" err="1"/>
              <a:t>misassembly</a:t>
            </a:r>
            <a:r>
              <a:rPr lang="en-US" dirty="0"/>
              <a:t>.</a:t>
            </a:r>
          </a:p>
          <a:p>
            <a:endParaRPr lang="en-US" dirty="0"/>
          </a:p>
          <a:p>
            <a:endParaRPr lang="en-US" dirty="0"/>
          </a:p>
        </p:txBody>
      </p:sp>
      <p:sp>
        <p:nvSpPr>
          <p:cNvPr id="4" name="Slide Number Placeholder 3"/>
          <p:cNvSpPr>
            <a:spLocks noGrp="1"/>
          </p:cNvSpPr>
          <p:nvPr>
            <p:ph type="sldNum" sz="quarter" idx="5"/>
          </p:nvPr>
        </p:nvSpPr>
        <p:spPr/>
        <p:txBody>
          <a:bodyPr/>
          <a:lstStyle/>
          <a:p>
            <a:fld id="{C7937E0A-9FF5-C942-BBC1-64985ACD6FDE}" type="slidenum">
              <a:rPr lang="en-US" smtClean="0"/>
              <a:t>11</a:t>
            </a:fld>
            <a:endParaRPr lang="en-US"/>
          </a:p>
        </p:txBody>
      </p:sp>
    </p:spTree>
    <p:extLst>
      <p:ext uri="{BB962C8B-B14F-4D97-AF65-F5344CB8AC3E}">
        <p14:creationId xmlns:p14="http://schemas.microsoft.com/office/powerpoint/2010/main" val="20444859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assess all of our assemblies for BUSCO completeness, and for those with a </a:t>
            </a:r>
            <a:r>
              <a:rPr lang="en-US" dirty="0" err="1"/>
              <a:t>Jbrowse</a:t>
            </a:r>
            <a:r>
              <a:rPr lang="en-US" dirty="0"/>
              <a:t> instance we also display the mappings as a track. Clicking on an entry provides a link to the record held in </a:t>
            </a:r>
            <a:r>
              <a:rPr lang="en-US" dirty="0" err="1"/>
              <a:t>orthodb</a:t>
            </a:r>
            <a:r>
              <a:rPr lang="en-US" dirty="0"/>
              <a:t>, from here, if required, you can then link to the related gene and find its chromosomal location on close comparators which might be useful for example when trying to identify Sex chromosomes in homogametic samples.  </a:t>
            </a:r>
          </a:p>
          <a:p>
            <a:endParaRPr lang="en-US" dirty="0"/>
          </a:p>
          <a:p>
            <a:r>
              <a:rPr lang="en-US" dirty="0"/>
              <a:t>CDS, RNA and other alignments are available, where possible these are from species closely related to the underlying assembly. However due to the nature of the work we are undertaking sometimes it is not possible to find data from a close relative. In these circumstances we have found that peptide alignments can prove very useful</a:t>
            </a:r>
          </a:p>
          <a:p>
            <a:endParaRPr lang="en-US" dirty="0"/>
          </a:p>
          <a:p>
            <a:r>
              <a:rPr lang="en-US" dirty="0"/>
              <a:t>Scrutiny of gene mappings can be useful for curators in several circumstances. High quality mappings split between scaffolds can provide good evidence for scaffold joins, and they can also also point to </a:t>
            </a:r>
            <a:r>
              <a:rPr lang="en-US" dirty="0" err="1"/>
              <a:t>misassembly</a:t>
            </a:r>
            <a:r>
              <a:rPr lang="en-US" dirty="0"/>
              <a:t>. </a:t>
            </a:r>
          </a:p>
          <a:p>
            <a:endParaRPr lang="en-US" dirty="0"/>
          </a:p>
          <a:p>
            <a:r>
              <a:rPr lang="en-US" dirty="0"/>
              <a:t>Identification of good quality gene hits is also an extremely useful tool in aiding our attempts at locating and assembling the tiny scaffolds that make up </a:t>
            </a:r>
            <a:r>
              <a:rPr lang="en-US" dirty="0" err="1"/>
              <a:t>microchromosomes</a:t>
            </a:r>
            <a:r>
              <a:rPr lang="en-US" dirty="0"/>
              <a:t>.  This is because we have observed in numerous assemblies that the euchromatic portions of these chromosomes are shattered, and, as already mentioned they often interact with each other and with repetitive scaffolds making them very tricky to identify and assemble with any certainty using </a:t>
            </a:r>
            <a:r>
              <a:rPr lang="en-US" dirty="0" err="1"/>
              <a:t>HiC</a:t>
            </a:r>
            <a:r>
              <a:rPr lang="en-US" dirty="0"/>
              <a:t> alone. </a:t>
            </a:r>
          </a:p>
          <a:p>
            <a:endParaRPr lang="en-US" dirty="0"/>
          </a:p>
          <a:p>
            <a:endParaRPr lang="en-US" dirty="0"/>
          </a:p>
        </p:txBody>
      </p:sp>
      <p:sp>
        <p:nvSpPr>
          <p:cNvPr id="4" name="Slide Number Placeholder 3"/>
          <p:cNvSpPr>
            <a:spLocks noGrp="1"/>
          </p:cNvSpPr>
          <p:nvPr>
            <p:ph type="sldNum" sz="quarter" idx="5"/>
          </p:nvPr>
        </p:nvSpPr>
        <p:spPr/>
        <p:txBody>
          <a:bodyPr/>
          <a:lstStyle/>
          <a:p>
            <a:fld id="{C7937E0A-9FF5-C942-BBC1-64985ACD6FDE}" type="slidenum">
              <a:rPr lang="en-US" smtClean="0"/>
              <a:t>12</a:t>
            </a:fld>
            <a:endParaRPr lang="en-US"/>
          </a:p>
        </p:txBody>
      </p:sp>
    </p:spTree>
    <p:extLst>
      <p:ext uri="{BB962C8B-B14F-4D97-AF65-F5344CB8AC3E}">
        <p14:creationId xmlns:p14="http://schemas.microsoft.com/office/powerpoint/2010/main" val="25902980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each assembly within </a:t>
            </a:r>
            <a:r>
              <a:rPr lang="en-US" dirty="0" err="1"/>
              <a:t>Jbrowse</a:t>
            </a:r>
            <a:r>
              <a:rPr lang="en-US" dirty="0"/>
              <a:t> a set of </a:t>
            </a:r>
            <a:r>
              <a:rPr lang="en-US" dirty="0" err="1"/>
              <a:t>punchlists</a:t>
            </a:r>
            <a:r>
              <a:rPr lang="en-US" dirty="0"/>
              <a:t> are produced for the various transcript mappings. The </a:t>
            </a:r>
            <a:r>
              <a:rPr lang="en-US" dirty="0" err="1"/>
              <a:t>Punchlists</a:t>
            </a:r>
            <a:r>
              <a:rPr lang="en-US" dirty="0"/>
              <a:t> are automatically generated lists of regions of interest, specifically they report genes, peptides </a:t>
            </a:r>
            <a:r>
              <a:rPr lang="en-US" dirty="0" err="1"/>
              <a:t>etc</a:t>
            </a:r>
            <a:r>
              <a:rPr lang="en-US" dirty="0"/>
              <a:t> that have multiple hits within the assembly.</a:t>
            </a:r>
          </a:p>
          <a:p>
            <a:endParaRPr lang="en-US" dirty="0"/>
          </a:p>
          <a:p>
            <a:r>
              <a:rPr lang="en-US" dirty="0"/>
              <a:t>The </a:t>
            </a:r>
            <a:r>
              <a:rPr lang="en-US" dirty="0" err="1"/>
              <a:t>punchlists</a:t>
            </a:r>
            <a:r>
              <a:rPr lang="en-US" dirty="0"/>
              <a:t> are in bed file format, and can be uploaded directly to the browser via a </a:t>
            </a:r>
            <a:r>
              <a:rPr lang="en-US" dirty="0" err="1"/>
              <a:t>url</a:t>
            </a:r>
            <a:r>
              <a:rPr lang="en-US" dirty="0"/>
              <a:t>, where they are then displayed in a spreadsheet format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this example using the </a:t>
            </a:r>
            <a:r>
              <a:rPr lang="en-US" dirty="0" err="1"/>
              <a:t>cds</a:t>
            </a:r>
            <a:r>
              <a:rPr lang="en-US" dirty="0"/>
              <a:t> </a:t>
            </a:r>
            <a:r>
              <a:rPr lang="en-US" dirty="0" err="1"/>
              <a:t>punchlist</a:t>
            </a:r>
            <a:r>
              <a:rPr lang="en-US" dirty="0"/>
              <a:t> we can see that we have mappings for individual genes on multiple scaffolds. These could be repetitive hits or these multiple mappings could be split genes potentially indicating a missed join, or a </a:t>
            </a:r>
            <a:r>
              <a:rPr lang="en-US" dirty="0" err="1"/>
              <a:t>misassembly</a:t>
            </a:r>
            <a:r>
              <a:rPr lang="en-US" dirty="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 is possible to search for specific regions or genes of interest using the text filter. The </a:t>
            </a:r>
            <a:r>
              <a:rPr lang="en-US" dirty="0" err="1"/>
              <a:t>TreeVal</a:t>
            </a:r>
            <a:r>
              <a:rPr lang="en-US" dirty="0"/>
              <a:t> group are in talks with the </a:t>
            </a:r>
            <a:r>
              <a:rPr lang="en-US" dirty="0" err="1"/>
              <a:t>JBrowse</a:t>
            </a:r>
            <a:r>
              <a:rPr lang="en-US" dirty="0"/>
              <a:t> developers to have these </a:t>
            </a:r>
            <a:r>
              <a:rPr lang="en-US" dirty="0" err="1"/>
              <a:t>punchlists</a:t>
            </a:r>
            <a:r>
              <a:rPr lang="en-US" dirty="0"/>
              <a:t> ingested alongside the other tracks rather than having to load them separately each time.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Although currently we only use </a:t>
            </a:r>
            <a:r>
              <a:rPr lang="en-US" dirty="0" err="1"/>
              <a:t>punchlists</a:t>
            </a:r>
            <a:r>
              <a:rPr lang="en-US" dirty="0"/>
              <a:t> to display split transcripts they could be used to navigate directly to other regions of interest for example gaps and telomere mappings</a:t>
            </a:r>
          </a:p>
        </p:txBody>
      </p:sp>
      <p:sp>
        <p:nvSpPr>
          <p:cNvPr id="4" name="Slide Number Placeholder 3"/>
          <p:cNvSpPr>
            <a:spLocks noGrp="1"/>
          </p:cNvSpPr>
          <p:nvPr>
            <p:ph type="sldNum" sz="quarter" idx="5"/>
          </p:nvPr>
        </p:nvSpPr>
        <p:spPr/>
        <p:txBody>
          <a:bodyPr/>
          <a:lstStyle/>
          <a:p>
            <a:fld id="{C7937E0A-9FF5-C942-BBC1-64985ACD6FDE}" type="slidenum">
              <a:rPr lang="en-US" smtClean="0"/>
              <a:t>13</a:t>
            </a:fld>
            <a:endParaRPr lang="en-US"/>
          </a:p>
        </p:txBody>
      </p:sp>
    </p:spTree>
    <p:extLst>
      <p:ext uri="{BB962C8B-B14F-4D97-AF65-F5344CB8AC3E}">
        <p14:creationId xmlns:p14="http://schemas.microsoft.com/office/powerpoint/2010/main" val="8074093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B392D-1B1A-65B3-8B4B-F7C500EB624D}"/>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03D188EF-8B68-693F-1988-F4C7F99A82D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051B7F79-8AC0-15F6-895D-D79C0004D6BB}"/>
              </a:ext>
            </a:extLst>
          </p:cNvPr>
          <p:cNvSpPr>
            <a:spLocks noGrp="1"/>
          </p:cNvSpPr>
          <p:nvPr>
            <p:ph type="dt" sz="half" idx="10"/>
          </p:nvPr>
        </p:nvSpPr>
        <p:spPr/>
        <p:txBody>
          <a:bodyPr/>
          <a:lstStyle/>
          <a:p>
            <a:fld id="{326821EB-CCE7-DA44-8E72-DFE8FDA4398A}" type="datetimeFigureOut">
              <a:rPr lang="en-US" smtClean="0"/>
              <a:t>11/12/24</a:t>
            </a:fld>
            <a:endParaRPr lang="en-US"/>
          </a:p>
        </p:txBody>
      </p:sp>
      <p:sp>
        <p:nvSpPr>
          <p:cNvPr id="5" name="Footer Placeholder 4">
            <a:extLst>
              <a:ext uri="{FF2B5EF4-FFF2-40B4-BE49-F238E27FC236}">
                <a16:creationId xmlns:a16="http://schemas.microsoft.com/office/drawing/2014/main" id="{F90CF025-70E4-1C81-A760-1C10BE25BBD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13066E6-936E-564F-41E3-BE23035EA5E1}"/>
              </a:ext>
            </a:extLst>
          </p:cNvPr>
          <p:cNvSpPr>
            <a:spLocks noGrp="1"/>
          </p:cNvSpPr>
          <p:nvPr>
            <p:ph type="sldNum" sz="quarter" idx="12"/>
          </p:nvPr>
        </p:nvSpPr>
        <p:spPr/>
        <p:txBody>
          <a:bodyPr/>
          <a:lstStyle/>
          <a:p>
            <a:fld id="{B41577AC-68FC-D848-9823-B12BB7010172}" type="slidenum">
              <a:rPr lang="en-US" smtClean="0"/>
              <a:t>‹#›</a:t>
            </a:fld>
            <a:endParaRPr lang="en-US"/>
          </a:p>
        </p:txBody>
      </p:sp>
    </p:spTree>
    <p:extLst>
      <p:ext uri="{BB962C8B-B14F-4D97-AF65-F5344CB8AC3E}">
        <p14:creationId xmlns:p14="http://schemas.microsoft.com/office/powerpoint/2010/main" val="1473906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7DA97A-9374-5EAC-1225-3149B4C9A754}"/>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E901FF07-88A9-FFEB-354F-29CB172ADD9C}"/>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69428C63-31D4-8076-D0BC-F5FA5B4BC852}"/>
              </a:ext>
            </a:extLst>
          </p:cNvPr>
          <p:cNvSpPr>
            <a:spLocks noGrp="1"/>
          </p:cNvSpPr>
          <p:nvPr>
            <p:ph type="dt" sz="half" idx="10"/>
          </p:nvPr>
        </p:nvSpPr>
        <p:spPr/>
        <p:txBody>
          <a:bodyPr/>
          <a:lstStyle/>
          <a:p>
            <a:fld id="{326821EB-CCE7-DA44-8E72-DFE8FDA4398A}" type="datetimeFigureOut">
              <a:rPr lang="en-US" smtClean="0"/>
              <a:t>11/12/24</a:t>
            </a:fld>
            <a:endParaRPr lang="en-US"/>
          </a:p>
        </p:txBody>
      </p:sp>
      <p:sp>
        <p:nvSpPr>
          <p:cNvPr id="5" name="Footer Placeholder 4">
            <a:extLst>
              <a:ext uri="{FF2B5EF4-FFF2-40B4-BE49-F238E27FC236}">
                <a16:creationId xmlns:a16="http://schemas.microsoft.com/office/drawing/2014/main" id="{5D9CDF9E-FAD2-2F1B-A632-9D776A843B5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E498B38-5ECB-895E-0CAF-B0857D3E89D8}"/>
              </a:ext>
            </a:extLst>
          </p:cNvPr>
          <p:cNvSpPr>
            <a:spLocks noGrp="1"/>
          </p:cNvSpPr>
          <p:nvPr>
            <p:ph type="sldNum" sz="quarter" idx="12"/>
          </p:nvPr>
        </p:nvSpPr>
        <p:spPr/>
        <p:txBody>
          <a:bodyPr/>
          <a:lstStyle/>
          <a:p>
            <a:fld id="{B41577AC-68FC-D848-9823-B12BB7010172}" type="slidenum">
              <a:rPr lang="en-US" smtClean="0"/>
              <a:t>‹#›</a:t>
            </a:fld>
            <a:endParaRPr lang="en-US"/>
          </a:p>
        </p:txBody>
      </p:sp>
    </p:spTree>
    <p:extLst>
      <p:ext uri="{BB962C8B-B14F-4D97-AF65-F5344CB8AC3E}">
        <p14:creationId xmlns:p14="http://schemas.microsoft.com/office/powerpoint/2010/main" val="10336787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BFC2634-2152-B783-AA51-DDE1E838C959}"/>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A4036609-3621-A447-D3A6-B5C345799928}"/>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43A90814-FE39-B809-54FF-3F9EA14B2398}"/>
              </a:ext>
            </a:extLst>
          </p:cNvPr>
          <p:cNvSpPr>
            <a:spLocks noGrp="1"/>
          </p:cNvSpPr>
          <p:nvPr>
            <p:ph type="dt" sz="half" idx="10"/>
          </p:nvPr>
        </p:nvSpPr>
        <p:spPr/>
        <p:txBody>
          <a:bodyPr/>
          <a:lstStyle/>
          <a:p>
            <a:fld id="{326821EB-CCE7-DA44-8E72-DFE8FDA4398A}" type="datetimeFigureOut">
              <a:rPr lang="en-US" smtClean="0"/>
              <a:t>11/12/24</a:t>
            </a:fld>
            <a:endParaRPr lang="en-US"/>
          </a:p>
        </p:txBody>
      </p:sp>
      <p:sp>
        <p:nvSpPr>
          <p:cNvPr id="5" name="Footer Placeholder 4">
            <a:extLst>
              <a:ext uri="{FF2B5EF4-FFF2-40B4-BE49-F238E27FC236}">
                <a16:creationId xmlns:a16="http://schemas.microsoft.com/office/drawing/2014/main" id="{B4D9EAA3-B362-672E-3E1B-8E3A6687D6E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22D9044-97A4-D2BB-16A0-B508582C4A7F}"/>
              </a:ext>
            </a:extLst>
          </p:cNvPr>
          <p:cNvSpPr>
            <a:spLocks noGrp="1"/>
          </p:cNvSpPr>
          <p:nvPr>
            <p:ph type="sldNum" sz="quarter" idx="12"/>
          </p:nvPr>
        </p:nvSpPr>
        <p:spPr/>
        <p:txBody>
          <a:bodyPr/>
          <a:lstStyle/>
          <a:p>
            <a:fld id="{B41577AC-68FC-D848-9823-B12BB7010172}" type="slidenum">
              <a:rPr lang="en-US" smtClean="0"/>
              <a:t>‹#›</a:t>
            </a:fld>
            <a:endParaRPr lang="en-US"/>
          </a:p>
        </p:txBody>
      </p:sp>
    </p:spTree>
    <p:extLst>
      <p:ext uri="{BB962C8B-B14F-4D97-AF65-F5344CB8AC3E}">
        <p14:creationId xmlns:p14="http://schemas.microsoft.com/office/powerpoint/2010/main" val="5180718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1E9870-C93F-8002-88B2-87EF111A3DD6}"/>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940FB1B5-3F03-A07E-B658-7AF154A6341E}"/>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47861114-2E59-7EAE-FBEE-C22EF5959B81}"/>
              </a:ext>
            </a:extLst>
          </p:cNvPr>
          <p:cNvSpPr>
            <a:spLocks noGrp="1"/>
          </p:cNvSpPr>
          <p:nvPr>
            <p:ph type="dt" sz="half" idx="10"/>
          </p:nvPr>
        </p:nvSpPr>
        <p:spPr/>
        <p:txBody>
          <a:bodyPr/>
          <a:lstStyle/>
          <a:p>
            <a:fld id="{326821EB-CCE7-DA44-8E72-DFE8FDA4398A}" type="datetimeFigureOut">
              <a:rPr lang="en-US" smtClean="0"/>
              <a:t>11/12/24</a:t>
            </a:fld>
            <a:endParaRPr lang="en-US"/>
          </a:p>
        </p:txBody>
      </p:sp>
      <p:sp>
        <p:nvSpPr>
          <p:cNvPr id="5" name="Footer Placeholder 4">
            <a:extLst>
              <a:ext uri="{FF2B5EF4-FFF2-40B4-BE49-F238E27FC236}">
                <a16:creationId xmlns:a16="http://schemas.microsoft.com/office/drawing/2014/main" id="{1EAF682B-86B3-D857-07F2-11E4BC5F7CC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5EF3E08-FF14-7611-BEBC-0C6E5AA9126F}"/>
              </a:ext>
            </a:extLst>
          </p:cNvPr>
          <p:cNvSpPr>
            <a:spLocks noGrp="1"/>
          </p:cNvSpPr>
          <p:nvPr>
            <p:ph type="sldNum" sz="quarter" idx="12"/>
          </p:nvPr>
        </p:nvSpPr>
        <p:spPr/>
        <p:txBody>
          <a:bodyPr/>
          <a:lstStyle/>
          <a:p>
            <a:fld id="{B41577AC-68FC-D848-9823-B12BB7010172}" type="slidenum">
              <a:rPr lang="en-US" smtClean="0"/>
              <a:t>‹#›</a:t>
            </a:fld>
            <a:endParaRPr lang="en-US"/>
          </a:p>
        </p:txBody>
      </p:sp>
    </p:spTree>
    <p:extLst>
      <p:ext uri="{BB962C8B-B14F-4D97-AF65-F5344CB8AC3E}">
        <p14:creationId xmlns:p14="http://schemas.microsoft.com/office/powerpoint/2010/main" val="12795011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C354B1-B0FF-00AC-E92C-729E7AD035D9}"/>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52B45062-D40C-071C-1CA2-712F2FFE2560}"/>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2C7C8D8E-B8E5-DE23-CCA6-435091FFA33D}"/>
              </a:ext>
            </a:extLst>
          </p:cNvPr>
          <p:cNvSpPr>
            <a:spLocks noGrp="1"/>
          </p:cNvSpPr>
          <p:nvPr>
            <p:ph type="dt" sz="half" idx="10"/>
          </p:nvPr>
        </p:nvSpPr>
        <p:spPr/>
        <p:txBody>
          <a:bodyPr/>
          <a:lstStyle/>
          <a:p>
            <a:fld id="{326821EB-CCE7-DA44-8E72-DFE8FDA4398A}" type="datetimeFigureOut">
              <a:rPr lang="en-US" smtClean="0"/>
              <a:t>11/12/24</a:t>
            </a:fld>
            <a:endParaRPr lang="en-US"/>
          </a:p>
        </p:txBody>
      </p:sp>
      <p:sp>
        <p:nvSpPr>
          <p:cNvPr id="5" name="Footer Placeholder 4">
            <a:extLst>
              <a:ext uri="{FF2B5EF4-FFF2-40B4-BE49-F238E27FC236}">
                <a16:creationId xmlns:a16="http://schemas.microsoft.com/office/drawing/2014/main" id="{FB43D054-3097-E557-9CE4-9CA3BF19B6E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449DA46-F124-7076-BDD3-B4927B475A50}"/>
              </a:ext>
            </a:extLst>
          </p:cNvPr>
          <p:cNvSpPr>
            <a:spLocks noGrp="1"/>
          </p:cNvSpPr>
          <p:nvPr>
            <p:ph type="sldNum" sz="quarter" idx="12"/>
          </p:nvPr>
        </p:nvSpPr>
        <p:spPr/>
        <p:txBody>
          <a:bodyPr/>
          <a:lstStyle/>
          <a:p>
            <a:fld id="{B41577AC-68FC-D848-9823-B12BB7010172}" type="slidenum">
              <a:rPr lang="en-US" smtClean="0"/>
              <a:t>‹#›</a:t>
            </a:fld>
            <a:endParaRPr lang="en-US"/>
          </a:p>
        </p:txBody>
      </p:sp>
    </p:spTree>
    <p:extLst>
      <p:ext uri="{BB962C8B-B14F-4D97-AF65-F5344CB8AC3E}">
        <p14:creationId xmlns:p14="http://schemas.microsoft.com/office/powerpoint/2010/main" val="37641374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370958-0922-F0DC-7B14-DDFCBF0873A2}"/>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3A75B535-B1CC-AB5B-9CD4-8CE37EBD0A72}"/>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5AA8DD71-38D3-8A15-541D-40CF81567F3B}"/>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B4B94387-2A66-3DCA-108C-C00F2206E7FF}"/>
              </a:ext>
            </a:extLst>
          </p:cNvPr>
          <p:cNvSpPr>
            <a:spLocks noGrp="1"/>
          </p:cNvSpPr>
          <p:nvPr>
            <p:ph type="dt" sz="half" idx="10"/>
          </p:nvPr>
        </p:nvSpPr>
        <p:spPr/>
        <p:txBody>
          <a:bodyPr/>
          <a:lstStyle/>
          <a:p>
            <a:fld id="{326821EB-CCE7-DA44-8E72-DFE8FDA4398A}" type="datetimeFigureOut">
              <a:rPr lang="en-US" smtClean="0"/>
              <a:t>11/12/24</a:t>
            </a:fld>
            <a:endParaRPr lang="en-US"/>
          </a:p>
        </p:txBody>
      </p:sp>
      <p:sp>
        <p:nvSpPr>
          <p:cNvPr id="6" name="Footer Placeholder 5">
            <a:extLst>
              <a:ext uri="{FF2B5EF4-FFF2-40B4-BE49-F238E27FC236}">
                <a16:creationId xmlns:a16="http://schemas.microsoft.com/office/drawing/2014/main" id="{466A3F19-1EC8-392D-FBB0-0EF6DD9F1E6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189A669-0F67-9DB9-B4B8-C52C76A061F5}"/>
              </a:ext>
            </a:extLst>
          </p:cNvPr>
          <p:cNvSpPr>
            <a:spLocks noGrp="1"/>
          </p:cNvSpPr>
          <p:nvPr>
            <p:ph type="sldNum" sz="quarter" idx="12"/>
          </p:nvPr>
        </p:nvSpPr>
        <p:spPr/>
        <p:txBody>
          <a:bodyPr/>
          <a:lstStyle/>
          <a:p>
            <a:fld id="{B41577AC-68FC-D848-9823-B12BB7010172}" type="slidenum">
              <a:rPr lang="en-US" smtClean="0"/>
              <a:t>‹#›</a:t>
            </a:fld>
            <a:endParaRPr lang="en-US"/>
          </a:p>
        </p:txBody>
      </p:sp>
    </p:spTree>
    <p:extLst>
      <p:ext uri="{BB962C8B-B14F-4D97-AF65-F5344CB8AC3E}">
        <p14:creationId xmlns:p14="http://schemas.microsoft.com/office/powerpoint/2010/main" val="39427164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686FD4-DEE9-0711-19C3-FED927C6B63A}"/>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D8694A77-7C57-E3EB-6AE9-557BA314B60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6381EE07-D242-B6E4-612C-FA49D538FB2E}"/>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C9168160-56C1-0766-6688-3543DBC7938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EA556032-8BDB-4155-99F6-C512784C2323}"/>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2AF00349-42F0-BF35-FDB1-A94B623B8585}"/>
              </a:ext>
            </a:extLst>
          </p:cNvPr>
          <p:cNvSpPr>
            <a:spLocks noGrp="1"/>
          </p:cNvSpPr>
          <p:nvPr>
            <p:ph type="dt" sz="half" idx="10"/>
          </p:nvPr>
        </p:nvSpPr>
        <p:spPr/>
        <p:txBody>
          <a:bodyPr/>
          <a:lstStyle/>
          <a:p>
            <a:fld id="{326821EB-CCE7-DA44-8E72-DFE8FDA4398A}" type="datetimeFigureOut">
              <a:rPr lang="en-US" smtClean="0"/>
              <a:t>11/12/24</a:t>
            </a:fld>
            <a:endParaRPr lang="en-US"/>
          </a:p>
        </p:txBody>
      </p:sp>
      <p:sp>
        <p:nvSpPr>
          <p:cNvPr id="8" name="Footer Placeholder 7">
            <a:extLst>
              <a:ext uri="{FF2B5EF4-FFF2-40B4-BE49-F238E27FC236}">
                <a16:creationId xmlns:a16="http://schemas.microsoft.com/office/drawing/2014/main" id="{28D5871B-6FA0-0F2A-F7BD-BA4C2977E6B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9E22B26-8C5A-9969-2541-1E2FAC51C85C}"/>
              </a:ext>
            </a:extLst>
          </p:cNvPr>
          <p:cNvSpPr>
            <a:spLocks noGrp="1"/>
          </p:cNvSpPr>
          <p:nvPr>
            <p:ph type="sldNum" sz="quarter" idx="12"/>
          </p:nvPr>
        </p:nvSpPr>
        <p:spPr/>
        <p:txBody>
          <a:bodyPr/>
          <a:lstStyle/>
          <a:p>
            <a:fld id="{B41577AC-68FC-D848-9823-B12BB7010172}" type="slidenum">
              <a:rPr lang="en-US" smtClean="0"/>
              <a:t>‹#›</a:t>
            </a:fld>
            <a:endParaRPr lang="en-US"/>
          </a:p>
        </p:txBody>
      </p:sp>
    </p:spTree>
    <p:extLst>
      <p:ext uri="{BB962C8B-B14F-4D97-AF65-F5344CB8AC3E}">
        <p14:creationId xmlns:p14="http://schemas.microsoft.com/office/powerpoint/2010/main" val="29237781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879638-C93F-28DA-88B7-1BA615B3A67A}"/>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A599219F-FB5D-23F0-04AA-C68D75BEB4B4}"/>
              </a:ext>
            </a:extLst>
          </p:cNvPr>
          <p:cNvSpPr>
            <a:spLocks noGrp="1"/>
          </p:cNvSpPr>
          <p:nvPr>
            <p:ph type="dt" sz="half" idx="10"/>
          </p:nvPr>
        </p:nvSpPr>
        <p:spPr/>
        <p:txBody>
          <a:bodyPr/>
          <a:lstStyle/>
          <a:p>
            <a:fld id="{326821EB-CCE7-DA44-8E72-DFE8FDA4398A}" type="datetimeFigureOut">
              <a:rPr lang="en-US" smtClean="0"/>
              <a:t>11/12/24</a:t>
            </a:fld>
            <a:endParaRPr lang="en-US"/>
          </a:p>
        </p:txBody>
      </p:sp>
      <p:sp>
        <p:nvSpPr>
          <p:cNvPr id="4" name="Footer Placeholder 3">
            <a:extLst>
              <a:ext uri="{FF2B5EF4-FFF2-40B4-BE49-F238E27FC236}">
                <a16:creationId xmlns:a16="http://schemas.microsoft.com/office/drawing/2014/main" id="{8E4591FA-5114-B610-0D77-C28D27C383C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FF3D33D-2F5F-FFF7-85B1-5CC290DC5050}"/>
              </a:ext>
            </a:extLst>
          </p:cNvPr>
          <p:cNvSpPr>
            <a:spLocks noGrp="1"/>
          </p:cNvSpPr>
          <p:nvPr>
            <p:ph type="sldNum" sz="quarter" idx="12"/>
          </p:nvPr>
        </p:nvSpPr>
        <p:spPr/>
        <p:txBody>
          <a:bodyPr/>
          <a:lstStyle/>
          <a:p>
            <a:fld id="{B41577AC-68FC-D848-9823-B12BB7010172}" type="slidenum">
              <a:rPr lang="en-US" smtClean="0"/>
              <a:t>‹#›</a:t>
            </a:fld>
            <a:endParaRPr lang="en-US"/>
          </a:p>
        </p:txBody>
      </p:sp>
    </p:spTree>
    <p:extLst>
      <p:ext uri="{BB962C8B-B14F-4D97-AF65-F5344CB8AC3E}">
        <p14:creationId xmlns:p14="http://schemas.microsoft.com/office/powerpoint/2010/main" val="32676883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3753103-63E5-876F-665A-D6E6901D6306}"/>
              </a:ext>
            </a:extLst>
          </p:cNvPr>
          <p:cNvSpPr>
            <a:spLocks noGrp="1"/>
          </p:cNvSpPr>
          <p:nvPr>
            <p:ph type="dt" sz="half" idx="10"/>
          </p:nvPr>
        </p:nvSpPr>
        <p:spPr/>
        <p:txBody>
          <a:bodyPr/>
          <a:lstStyle/>
          <a:p>
            <a:fld id="{326821EB-CCE7-DA44-8E72-DFE8FDA4398A}" type="datetimeFigureOut">
              <a:rPr lang="en-US" smtClean="0"/>
              <a:t>11/12/24</a:t>
            </a:fld>
            <a:endParaRPr lang="en-US"/>
          </a:p>
        </p:txBody>
      </p:sp>
      <p:sp>
        <p:nvSpPr>
          <p:cNvPr id="3" name="Footer Placeholder 2">
            <a:extLst>
              <a:ext uri="{FF2B5EF4-FFF2-40B4-BE49-F238E27FC236}">
                <a16:creationId xmlns:a16="http://schemas.microsoft.com/office/drawing/2014/main" id="{66F06CF9-80F2-0136-49C9-50C1DB2FEB0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37D5FDE-5A06-0270-176B-52B6F06870DF}"/>
              </a:ext>
            </a:extLst>
          </p:cNvPr>
          <p:cNvSpPr>
            <a:spLocks noGrp="1"/>
          </p:cNvSpPr>
          <p:nvPr>
            <p:ph type="sldNum" sz="quarter" idx="12"/>
          </p:nvPr>
        </p:nvSpPr>
        <p:spPr/>
        <p:txBody>
          <a:bodyPr/>
          <a:lstStyle/>
          <a:p>
            <a:fld id="{B41577AC-68FC-D848-9823-B12BB7010172}" type="slidenum">
              <a:rPr lang="en-US" smtClean="0"/>
              <a:t>‹#›</a:t>
            </a:fld>
            <a:endParaRPr lang="en-US"/>
          </a:p>
        </p:txBody>
      </p:sp>
    </p:spTree>
    <p:extLst>
      <p:ext uri="{BB962C8B-B14F-4D97-AF65-F5344CB8AC3E}">
        <p14:creationId xmlns:p14="http://schemas.microsoft.com/office/powerpoint/2010/main" val="38945319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947294-91D8-34E4-A8FA-C4A545D5CE81}"/>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954D2CDB-B76C-796D-1D29-BC65C5737F0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9C93DA77-A15B-928E-D86C-07C7B33D679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70A0C20B-6E5D-AC3B-9A16-72D934D54230}"/>
              </a:ext>
            </a:extLst>
          </p:cNvPr>
          <p:cNvSpPr>
            <a:spLocks noGrp="1"/>
          </p:cNvSpPr>
          <p:nvPr>
            <p:ph type="dt" sz="half" idx="10"/>
          </p:nvPr>
        </p:nvSpPr>
        <p:spPr/>
        <p:txBody>
          <a:bodyPr/>
          <a:lstStyle/>
          <a:p>
            <a:fld id="{326821EB-CCE7-DA44-8E72-DFE8FDA4398A}" type="datetimeFigureOut">
              <a:rPr lang="en-US" smtClean="0"/>
              <a:t>11/12/24</a:t>
            </a:fld>
            <a:endParaRPr lang="en-US"/>
          </a:p>
        </p:txBody>
      </p:sp>
      <p:sp>
        <p:nvSpPr>
          <p:cNvPr id="6" name="Footer Placeholder 5">
            <a:extLst>
              <a:ext uri="{FF2B5EF4-FFF2-40B4-BE49-F238E27FC236}">
                <a16:creationId xmlns:a16="http://schemas.microsoft.com/office/drawing/2014/main" id="{E8A3AD2F-A502-4618-C9FB-999FDAB0671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FAD9DA5-63B9-1D03-EC56-71D4B73243EB}"/>
              </a:ext>
            </a:extLst>
          </p:cNvPr>
          <p:cNvSpPr>
            <a:spLocks noGrp="1"/>
          </p:cNvSpPr>
          <p:nvPr>
            <p:ph type="sldNum" sz="quarter" idx="12"/>
          </p:nvPr>
        </p:nvSpPr>
        <p:spPr/>
        <p:txBody>
          <a:bodyPr/>
          <a:lstStyle/>
          <a:p>
            <a:fld id="{B41577AC-68FC-D848-9823-B12BB7010172}" type="slidenum">
              <a:rPr lang="en-US" smtClean="0"/>
              <a:t>‹#›</a:t>
            </a:fld>
            <a:endParaRPr lang="en-US"/>
          </a:p>
        </p:txBody>
      </p:sp>
    </p:spTree>
    <p:extLst>
      <p:ext uri="{BB962C8B-B14F-4D97-AF65-F5344CB8AC3E}">
        <p14:creationId xmlns:p14="http://schemas.microsoft.com/office/powerpoint/2010/main" val="31014416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95DB2D-0AAE-3AA6-7C4E-DEE3A636FA36}"/>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8F0C704A-605B-7FA0-31F7-05E638B79C9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67A964D-C844-E4C4-65B4-56720A8C95E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5F50908F-183B-1C3B-1915-24857A800DF1}"/>
              </a:ext>
            </a:extLst>
          </p:cNvPr>
          <p:cNvSpPr>
            <a:spLocks noGrp="1"/>
          </p:cNvSpPr>
          <p:nvPr>
            <p:ph type="dt" sz="half" idx="10"/>
          </p:nvPr>
        </p:nvSpPr>
        <p:spPr/>
        <p:txBody>
          <a:bodyPr/>
          <a:lstStyle/>
          <a:p>
            <a:fld id="{326821EB-CCE7-DA44-8E72-DFE8FDA4398A}" type="datetimeFigureOut">
              <a:rPr lang="en-US" smtClean="0"/>
              <a:t>11/12/24</a:t>
            </a:fld>
            <a:endParaRPr lang="en-US"/>
          </a:p>
        </p:txBody>
      </p:sp>
      <p:sp>
        <p:nvSpPr>
          <p:cNvPr id="6" name="Footer Placeholder 5">
            <a:extLst>
              <a:ext uri="{FF2B5EF4-FFF2-40B4-BE49-F238E27FC236}">
                <a16:creationId xmlns:a16="http://schemas.microsoft.com/office/drawing/2014/main" id="{9CD8D9A4-6221-EC2C-F5EF-B6354EA556A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5A3F982-F5C6-3CF5-23AD-604E8D891E10}"/>
              </a:ext>
            </a:extLst>
          </p:cNvPr>
          <p:cNvSpPr>
            <a:spLocks noGrp="1"/>
          </p:cNvSpPr>
          <p:nvPr>
            <p:ph type="sldNum" sz="quarter" idx="12"/>
          </p:nvPr>
        </p:nvSpPr>
        <p:spPr/>
        <p:txBody>
          <a:bodyPr/>
          <a:lstStyle/>
          <a:p>
            <a:fld id="{B41577AC-68FC-D848-9823-B12BB7010172}" type="slidenum">
              <a:rPr lang="en-US" smtClean="0"/>
              <a:t>‹#›</a:t>
            </a:fld>
            <a:endParaRPr lang="en-US"/>
          </a:p>
        </p:txBody>
      </p:sp>
    </p:spTree>
    <p:extLst>
      <p:ext uri="{BB962C8B-B14F-4D97-AF65-F5344CB8AC3E}">
        <p14:creationId xmlns:p14="http://schemas.microsoft.com/office/powerpoint/2010/main" val="14587630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1AF4BC1-FE97-61D3-D3F7-D053104911B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09A2E6A0-DC00-3AA2-FE8D-FE78CF029AE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788A0BB9-2043-B8A5-7487-028CCA99B1E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326821EB-CCE7-DA44-8E72-DFE8FDA4398A}" type="datetimeFigureOut">
              <a:rPr lang="en-US" smtClean="0"/>
              <a:t>11/12/24</a:t>
            </a:fld>
            <a:endParaRPr lang="en-US"/>
          </a:p>
        </p:txBody>
      </p:sp>
      <p:sp>
        <p:nvSpPr>
          <p:cNvPr id="5" name="Footer Placeholder 4">
            <a:extLst>
              <a:ext uri="{FF2B5EF4-FFF2-40B4-BE49-F238E27FC236}">
                <a16:creationId xmlns:a16="http://schemas.microsoft.com/office/drawing/2014/main" id="{7CC28EF0-014F-A4FB-F62C-694602348EF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2BCF7182-44C0-C103-4895-9987C54CE3A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B41577AC-68FC-D848-9823-B12BB7010172}" type="slidenum">
              <a:rPr lang="en-US" smtClean="0"/>
              <a:t>‹#›</a:t>
            </a:fld>
            <a:endParaRPr lang="en-US"/>
          </a:p>
        </p:txBody>
      </p:sp>
    </p:spTree>
    <p:extLst>
      <p:ext uri="{BB962C8B-B14F-4D97-AF65-F5344CB8AC3E}">
        <p14:creationId xmlns:p14="http://schemas.microsoft.com/office/powerpoint/2010/main" val="230096654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8" Type="http://schemas.openxmlformats.org/officeDocument/2006/relationships/image" Target="../media/image9.jpe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jpe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3.png"/><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9">
          <a:extLst>
            <a:ext uri="{FF2B5EF4-FFF2-40B4-BE49-F238E27FC236}">
              <a16:creationId xmlns:a16="http://schemas.microsoft.com/office/drawing/2014/main" id="{FDBE93F8-095C-1CE8-85D7-234C55CD23DF}"/>
            </a:ext>
          </a:extLst>
        </p:cNvPr>
        <p:cNvGrpSpPr/>
        <p:nvPr/>
      </p:nvGrpSpPr>
      <p:grpSpPr>
        <a:xfrm>
          <a:off x="0" y="0"/>
          <a:ext cx="0" cy="0"/>
          <a:chOff x="0" y="0"/>
          <a:chExt cx="0" cy="0"/>
        </a:xfrm>
      </p:grpSpPr>
      <p:sp>
        <p:nvSpPr>
          <p:cNvPr id="91" name="Google Shape;91;p14">
            <a:extLst>
              <a:ext uri="{FF2B5EF4-FFF2-40B4-BE49-F238E27FC236}">
                <a16:creationId xmlns:a16="http://schemas.microsoft.com/office/drawing/2014/main" id="{4AE84206-CE36-89CC-BD5C-67DFAE5A161A}"/>
              </a:ext>
            </a:extLst>
          </p:cNvPr>
          <p:cNvSpPr txBox="1">
            <a:spLocks noGrp="1"/>
          </p:cNvSpPr>
          <p:nvPr>
            <p:ph type="subTitle" idx="1"/>
          </p:nvPr>
        </p:nvSpPr>
        <p:spPr>
          <a:xfrm>
            <a:off x="1441621" y="4182132"/>
            <a:ext cx="9144000" cy="863400"/>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0"/>
              </a:spcBef>
              <a:spcAft>
                <a:spcPts val="0"/>
              </a:spcAft>
              <a:buClr>
                <a:schemeClr val="dk1"/>
              </a:buClr>
              <a:buSzPts val="2000"/>
              <a:buNone/>
            </a:pPr>
            <a:r>
              <a:rPr lang="en-US" sz="2000" dirty="0"/>
              <a:t>Genome Reference Informatics Team (GRIT)</a:t>
            </a:r>
            <a:endParaRPr sz="2000" dirty="0"/>
          </a:p>
          <a:p>
            <a:pPr marL="0" lvl="0" indent="0" algn="ctr" rtl="0">
              <a:lnSpc>
                <a:spcPct val="90000"/>
              </a:lnSpc>
              <a:spcBef>
                <a:spcPts val="0"/>
              </a:spcBef>
              <a:spcAft>
                <a:spcPts val="0"/>
              </a:spcAft>
              <a:buClr>
                <a:schemeClr val="dk1"/>
              </a:buClr>
              <a:buSzPts val="2000"/>
              <a:buNone/>
            </a:pPr>
            <a:r>
              <a:rPr lang="en-US" sz="2000" dirty="0" err="1"/>
              <a:t>Wellcome</a:t>
            </a:r>
            <a:r>
              <a:rPr lang="en-US" sz="2000" dirty="0"/>
              <a:t> Sanger Institute - Tree of Life</a:t>
            </a:r>
            <a:endParaRPr sz="2000" dirty="0"/>
          </a:p>
        </p:txBody>
      </p:sp>
      <p:pic>
        <p:nvPicPr>
          <p:cNvPr id="92" name="Google Shape;92;p14">
            <a:extLst>
              <a:ext uri="{FF2B5EF4-FFF2-40B4-BE49-F238E27FC236}">
                <a16:creationId xmlns:a16="http://schemas.microsoft.com/office/drawing/2014/main" id="{8D3E3268-41A1-B01B-6A12-B8B268789CC9}"/>
              </a:ext>
            </a:extLst>
          </p:cNvPr>
          <p:cNvPicPr preferRelativeResize="0"/>
          <p:nvPr/>
        </p:nvPicPr>
        <p:blipFill rotWithShape="1">
          <a:blip r:embed="rId3">
            <a:alphaModFix/>
          </a:blip>
          <a:srcRect b="2316"/>
          <a:stretch/>
        </p:blipFill>
        <p:spPr>
          <a:xfrm>
            <a:off x="10715128" y="311730"/>
            <a:ext cx="1476871" cy="1037696"/>
          </a:xfrm>
          <a:prstGeom prst="rect">
            <a:avLst/>
          </a:prstGeom>
          <a:noFill/>
          <a:ln>
            <a:noFill/>
          </a:ln>
        </p:spPr>
      </p:pic>
      <p:pic>
        <p:nvPicPr>
          <p:cNvPr id="93" name="Google Shape;93;p14">
            <a:extLst>
              <a:ext uri="{FF2B5EF4-FFF2-40B4-BE49-F238E27FC236}">
                <a16:creationId xmlns:a16="http://schemas.microsoft.com/office/drawing/2014/main" id="{DC679DC8-46E5-BF07-824B-7B0C6BE0B0B0}"/>
              </a:ext>
            </a:extLst>
          </p:cNvPr>
          <p:cNvPicPr preferRelativeResize="0"/>
          <p:nvPr/>
        </p:nvPicPr>
        <p:blipFill rotWithShape="1">
          <a:blip r:embed="rId4">
            <a:alphaModFix/>
          </a:blip>
          <a:srcRect/>
          <a:stretch/>
        </p:blipFill>
        <p:spPr>
          <a:xfrm>
            <a:off x="9000539" y="423617"/>
            <a:ext cx="1714589" cy="589818"/>
          </a:xfrm>
          <a:prstGeom prst="rect">
            <a:avLst/>
          </a:prstGeom>
          <a:noFill/>
          <a:ln>
            <a:noFill/>
          </a:ln>
        </p:spPr>
      </p:pic>
      <p:sp>
        <p:nvSpPr>
          <p:cNvPr id="94" name="Google Shape;94;p14">
            <a:extLst>
              <a:ext uri="{FF2B5EF4-FFF2-40B4-BE49-F238E27FC236}">
                <a16:creationId xmlns:a16="http://schemas.microsoft.com/office/drawing/2014/main" id="{460690BD-B40A-F3A4-5C4E-5F752348B4CA}"/>
              </a:ext>
            </a:extLst>
          </p:cNvPr>
          <p:cNvSpPr/>
          <p:nvPr/>
        </p:nvSpPr>
        <p:spPr>
          <a:xfrm>
            <a:off x="0" y="6577633"/>
            <a:ext cx="12192000" cy="280400"/>
          </a:xfrm>
          <a:prstGeom prst="rect">
            <a:avLst/>
          </a:prstGeom>
          <a:solidFill>
            <a:srgbClr val="307296"/>
          </a:solidFill>
          <a:ln>
            <a:noFill/>
          </a:ln>
        </p:spPr>
        <p:txBody>
          <a:bodyPr spcFirstLastPara="1" wrap="square" lIns="135450" tIns="135450" rIns="135450" bIns="135450" anchor="ctr" anchorCtr="0">
            <a:noAutofit/>
          </a:bodyPr>
          <a:lstStyle/>
          <a:p>
            <a:pPr marL="108368" marR="108368" lvl="0" indent="0" algn="l" rtl="0">
              <a:lnSpc>
                <a:spcPct val="93000"/>
              </a:lnSpc>
              <a:spcBef>
                <a:spcPts val="0"/>
              </a:spcBef>
              <a:spcAft>
                <a:spcPts val="0"/>
              </a:spcAft>
              <a:buNone/>
            </a:pPr>
            <a:endParaRPr sz="4267" b="0" i="0" u="none" strike="noStrike" cap="none">
              <a:solidFill>
                <a:srgbClr val="FFFFFF"/>
              </a:solidFill>
              <a:latin typeface="Arial"/>
              <a:ea typeface="Arial"/>
              <a:cs typeface="Arial"/>
              <a:sym typeface="Arial"/>
            </a:endParaRPr>
          </a:p>
        </p:txBody>
      </p:sp>
      <p:sp>
        <p:nvSpPr>
          <p:cNvPr id="5" name="TextBox 4">
            <a:extLst>
              <a:ext uri="{FF2B5EF4-FFF2-40B4-BE49-F238E27FC236}">
                <a16:creationId xmlns:a16="http://schemas.microsoft.com/office/drawing/2014/main" id="{A12FF48D-5792-982E-55AE-2538DDBCF646}"/>
              </a:ext>
            </a:extLst>
          </p:cNvPr>
          <p:cNvSpPr txBox="1"/>
          <p:nvPr/>
        </p:nvSpPr>
        <p:spPr>
          <a:xfrm>
            <a:off x="2424155" y="2474893"/>
            <a:ext cx="7343689" cy="954107"/>
          </a:xfrm>
          <a:prstGeom prst="rect">
            <a:avLst/>
          </a:prstGeom>
          <a:noFill/>
        </p:spPr>
        <p:txBody>
          <a:bodyPr wrap="square">
            <a:spAutoFit/>
          </a:bodyPr>
          <a:lstStyle/>
          <a:p>
            <a:pPr algn="ctr" rtl="0">
              <a:spcBef>
                <a:spcPts val="0"/>
              </a:spcBef>
              <a:spcAft>
                <a:spcPts val="0"/>
              </a:spcAft>
            </a:pPr>
            <a:r>
              <a:rPr lang="en-GB" sz="2800" b="1" i="0" u="none" strike="noStrike" dirty="0">
                <a:solidFill>
                  <a:srgbClr val="000000"/>
                </a:solidFill>
                <a:effectLst/>
                <a:latin typeface="Arial" panose="020B0604020202020204" pitchFamily="34" charset="0"/>
              </a:rPr>
              <a:t>Session </a:t>
            </a:r>
            <a:r>
              <a:rPr lang="en-GB" sz="2800" b="1" dirty="0">
                <a:solidFill>
                  <a:srgbClr val="000000"/>
                </a:solidFill>
                <a:latin typeface="Arial" panose="020B0604020202020204" pitchFamily="34" charset="0"/>
              </a:rPr>
              <a:t>3</a:t>
            </a:r>
            <a:r>
              <a:rPr lang="en-GB" sz="2800" b="1" i="0" u="none" strike="noStrike" dirty="0">
                <a:solidFill>
                  <a:srgbClr val="000000"/>
                </a:solidFill>
                <a:effectLst/>
                <a:latin typeface="Arial" panose="020B0604020202020204" pitchFamily="34" charset="0"/>
              </a:rPr>
              <a:t>: Beginning manual curation</a:t>
            </a:r>
          </a:p>
          <a:p>
            <a:pPr algn="ctr" rtl="0">
              <a:spcBef>
                <a:spcPts val="0"/>
              </a:spcBef>
              <a:spcAft>
                <a:spcPts val="0"/>
              </a:spcAft>
            </a:pPr>
            <a:r>
              <a:rPr lang="en-GB" sz="2800" b="1" dirty="0">
                <a:solidFill>
                  <a:srgbClr val="000000"/>
                </a:solidFill>
                <a:latin typeface="Arial" panose="020B0604020202020204" pitchFamily="34" charset="0"/>
              </a:rPr>
              <a:t>Day 2</a:t>
            </a:r>
            <a:endParaRPr lang="en-GB" sz="2800" b="0" i="0" u="none" strike="noStrike" dirty="0">
              <a:solidFill>
                <a:srgbClr val="000000"/>
              </a:solidFill>
              <a:effectLst/>
            </a:endParaRPr>
          </a:p>
        </p:txBody>
      </p:sp>
    </p:spTree>
    <p:extLst>
      <p:ext uri="{BB962C8B-B14F-4D97-AF65-F5344CB8AC3E}">
        <p14:creationId xmlns:p14="http://schemas.microsoft.com/office/powerpoint/2010/main" val="20013776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40F668-3223-1753-EA0B-40F7B6FE9965}"/>
              </a:ext>
            </a:extLst>
          </p:cNvPr>
          <p:cNvSpPr>
            <a:spLocks noGrp="1"/>
          </p:cNvSpPr>
          <p:nvPr>
            <p:ph type="title"/>
          </p:nvPr>
        </p:nvSpPr>
        <p:spPr>
          <a:xfrm>
            <a:off x="323566" y="-215736"/>
            <a:ext cx="12109733" cy="1325563"/>
          </a:xfrm>
        </p:spPr>
        <p:txBody>
          <a:bodyPr>
            <a:normAutofit/>
          </a:bodyPr>
          <a:lstStyle/>
          <a:p>
            <a:r>
              <a:rPr lang="en-US" sz="3600" b="1" dirty="0"/>
              <a:t>Which data types do we align to our assemblies?</a:t>
            </a:r>
          </a:p>
        </p:txBody>
      </p:sp>
      <p:pic>
        <p:nvPicPr>
          <p:cNvPr id="18" name="Picture 17" descr="A screen shot of a computer&#10;&#10;Description automatically generated">
            <a:extLst>
              <a:ext uri="{FF2B5EF4-FFF2-40B4-BE49-F238E27FC236}">
                <a16:creationId xmlns:a16="http://schemas.microsoft.com/office/drawing/2014/main" id="{E5BC9AF3-137C-9659-C725-E5A5CFB695A4}"/>
              </a:ext>
            </a:extLst>
          </p:cNvPr>
          <p:cNvPicPr>
            <a:picLocks noChangeAspect="1"/>
          </p:cNvPicPr>
          <p:nvPr/>
        </p:nvPicPr>
        <p:blipFill>
          <a:blip r:embed="rId3"/>
          <a:stretch>
            <a:fillRect/>
          </a:stretch>
        </p:blipFill>
        <p:spPr>
          <a:xfrm>
            <a:off x="546308" y="790401"/>
            <a:ext cx="11080597" cy="5919295"/>
          </a:xfrm>
          <a:prstGeom prst="rect">
            <a:avLst/>
          </a:prstGeom>
          <a:ln>
            <a:solidFill>
              <a:schemeClr val="tx1"/>
            </a:solidFill>
          </a:ln>
        </p:spPr>
      </p:pic>
      <p:sp>
        <p:nvSpPr>
          <p:cNvPr id="33" name="Rectangle 32">
            <a:extLst>
              <a:ext uri="{FF2B5EF4-FFF2-40B4-BE49-F238E27FC236}">
                <a16:creationId xmlns:a16="http://schemas.microsoft.com/office/drawing/2014/main" id="{746A789A-B949-8348-8742-FAB6803455E5}"/>
              </a:ext>
            </a:extLst>
          </p:cNvPr>
          <p:cNvSpPr/>
          <p:nvPr/>
        </p:nvSpPr>
        <p:spPr>
          <a:xfrm>
            <a:off x="565094" y="2091633"/>
            <a:ext cx="1848373" cy="149248"/>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85EEA277-7640-E6D2-F382-CE21302D3ABF}"/>
              </a:ext>
            </a:extLst>
          </p:cNvPr>
          <p:cNvSpPr txBox="1"/>
          <p:nvPr/>
        </p:nvSpPr>
        <p:spPr>
          <a:xfrm>
            <a:off x="1064338" y="2018238"/>
            <a:ext cx="1752436" cy="292388"/>
          </a:xfrm>
          <a:prstGeom prst="rect">
            <a:avLst/>
          </a:prstGeom>
          <a:noFill/>
        </p:spPr>
        <p:txBody>
          <a:bodyPr wrap="square" rtlCol="0">
            <a:spAutoFit/>
          </a:bodyPr>
          <a:lstStyle/>
          <a:p>
            <a:r>
              <a:rPr lang="en-US" sz="1300" dirty="0">
                <a:solidFill>
                  <a:srgbClr val="FF0000"/>
                </a:solidFill>
              </a:rPr>
              <a:t>Coverage</a:t>
            </a:r>
          </a:p>
        </p:txBody>
      </p:sp>
      <p:sp>
        <p:nvSpPr>
          <p:cNvPr id="34" name="Rectangle 33">
            <a:extLst>
              <a:ext uri="{FF2B5EF4-FFF2-40B4-BE49-F238E27FC236}">
                <a16:creationId xmlns:a16="http://schemas.microsoft.com/office/drawing/2014/main" id="{BA5A3879-DEE0-5609-D6FE-94624C753D17}"/>
              </a:ext>
            </a:extLst>
          </p:cNvPr>
          <p:cNvSpPr/>
          <p:nvPr/>
        </p:nvSpPr>
        <p:spPr>
          <a:xfrm>
            <a:off x="582592" y="2723176"/>
            <a:ext cx="1848373" cy="149248"/>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FC53AA4F-88E0-12B7-D2CC-943BB38E58F0}"/>
              </a:ext>
            </a:extLst>
          </p:cNvPr>
          <p:cNvSpPr/>
          <p:nvPr/>
        </p:nvSpPr>
        <p:spPr>
          <a:xfrm>
            <a:off x="574245" y="3422347"/>
            <a:ext cx="1848373" cy="146028"/>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79DFDC32-89AF-9678-D084-5719C410EDF5}"/>
              </a:ext>
            </a:extLst>
          </p:cNvPr>
          <p:cNvSpPr txBox="1"/>
          <p:nvPr/>
        </p:nvSpPr>
        <p:spPr>
          <a:xfrm>
            <a:off x="980255" y="2638699"/>
            <a:ext cx="1920602" cy="292388"/>
          </a:xfrm>
          <a:prstGeom prst="rect">
            <a:avLst/>
          </a:prstGeom>
          <a:noFill/>
        </p:spPr>
        <p:txBody>
          <a:bodyPr wrap="square" rtlCol="0">
            <a:spAutoFit/>
          </a:bodyPr>
          <a:lstStyle/>
          <a:p>
            <a:r>
              <a:rPr lang="en-US" sz="1300" dirty="0">
                <a:solidFill>
                  <a:srgbClr val="FF0000"/>
                </a:solidFill>
              </a:rPr>
              <a:t>Repeat Density</a:t>
            </a:r>
          </a:p>
        </p:txBody>
      </p:sp>
      <p:sp>
        <p:nvSpPr>
          <p:cNvPr id="28" name="TextBox 27">
            <a:extLst>
              <a:ext uri="{FF2B5EF4-FFF2-40B4-BE49-F238E27FC236}">
                <a16:creationId xmlns:a16="http://schemas.microsoft.com/office/drawing/2014/main" id="{FBCA8D69-D47D-B824-CC22-83BC444745EC}"/>
              </a:ext>
            </a:extLst>
          </p:cNvPr>
          <p:cNvSpPr txBox="1"/>
          <p:nvPr/>
        </p:nvSpPr>
        <p:spPr>
          <a:xfrm>
            <a:off x="1301402" y="3340487"/>
            <a:ext cx="612062" cy="292388"/>
          </a:xfrm>
          <a:prstGeom prst="rect">
            <a:avLst/>
          </a:prstGeom>
          <a:noFill/>
        </p:spPr>
        <p:txBody>
          <a:bodyPr wrap="square" rtlCol="0">
            <a:spAutoFit/>
          </a:bodyPr>
          <a:lstStyle/>
          <a:p>
            <a:r>
              <a:rPr lang="en-US" sz="1300" dirty="0">
                <a:solidFill>
                  <a:srgbClr val="FF0000"/>
                </a:solidFill>
              </a:rPr>
              <a:t>Gap</a:t>
            </a:r>
          </a:p>
        </p:txBody>
      </p:sp>
      <p:sp>
        <p:nvSpPr>
          <p:cNvPr id="38" name="Rectangle 37">
            <a:extLst>
              <a:ext uri="{FF2B5EF4-FFF2-40B4-BE49-F238E27FC236}">
                <a16:creationId xmlns:a16="http://schemas.microsoft.com/office/drawing/2014/main" id="{18193098-6BE5-7C32-623F-9A1B0CF1B775}"/>
              </a:ext>
            </a:extLst>
          </p:cNvPr>
          <p:cNvSpPr/>
          <p:nvPr/>
        </p:nvSpPr>
        <p:spPr>
          <a:xfrm>
            <a:off x="590026" y="4647852"/>
            <a:ext cx="1823440" cy="150241"/>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ECC08986-CB32-8795-27B2-C631275EF276}"/>
              </a:ext>
            </a:extLst>
          </p:cNvPr>
          <p:cNvSpPr/>
          <p:nvPr/>
        </p:nvSpPr>
        <p:spPr>
          <a:xfrm>
            <a:off x="574245" y="4028887"/>
            <a:ext cx="1839221" cy="168675"/>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1F0199A6-0E42-8ADB-A77C-A8B887AA8E1F}"/>
              </a:ext>
            </a:extLst>
          </p:cNvPr>
          <p:cNvSpPr/>
          <p:nvPr/>
        </p:nvSpPr>
        <p:spPr>
          <a:xfrm>
            <a:off x="589861" y="5393092"/>
            <a:ext cx="1823440" cy="168675"/>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4C6A505D-D15D-C0FF-D69A-48D907600315}"/>
              </a:ext>
            </a:extLst>
          </p:cNvPr>
          <p:cNvSpPr txBox="1"/>
          <p:nvPr/>
        </p:nvSpPr>
        <p:spPr>
          <a:xfrm>
            <a:off x="1143936" y="3968211"/>
            <a:ext cx="961442" cy="292388"/>
          </a:xfrm>
          <a:prstGeom prst="rect">
            <a:avLst/>
          </a:prstGeom>
          <a:noFill/>
        </p:spPr>
        <p:txBody>
          <a:bodyPr wrap="square" rtlCol="0">
            <a:spAutoFit/>
          </a:bodyPr>
          <a:lstStyle/>
          <a:p>
            <a:r>
              <a:rPr lang="en-US" sz="1300" dirty="0">
                <a:solidFill>
                  <a:srgbClr val="FF0000"/>
                </a:solidFill>
              </a:rPr>
              <a:t>Telomere</a:t>
            </a:r>
          </a:p>
        </p:txBody>
      </p:sp>
      <p:sp>
        <p:nvSpPr>
          <p:cNvPr id="31" name="TextBox 30">
            <a:extLst>
              <a:ext uri="{FF2B5EF4-FFF2-40B4-BE49-F238E27FC236}">
                <a16:creationId xmlns:a16="http://schemas.microsoft.com/office/drawing/2014/main" id="{72F0FCB2-B92F-43CB-97D2-0E78137F7D71}"/>
              </a:ext>
            </a:extLst>
          </p:cNvPr>
          <p:cNvSpPr txBox="1"/>
          <p:nvPr/>
        </p:nvSpPr>
        <p:spPr>
          <a:xfrm>
            <a:off x="1155596" y="4565560"/>
            <a:ext cx="1752436" cy="292388"/>
          </a:xfrm>
          <a:prstGeom prst="rect">
            <a:avLst/>
          </a:prstGeom>
          <a:noFill/>
        </p:spPr>
        <p:txBody>
          <a:bodyPr wrap="square" rtlCol="0">
            <a:spAutoFit/>
          </a:bodyPr>
          <a:lstStyle/>
          <a:p>
            <a:r>
              <a:rPr lang="en-US" sz="1300" dirty="0" err="1">
                <a:solidFill>
                  <a:srgbClr val="FF0000"/>
                </a:solidFill>
              </a:rPr>
              <a:t>Selfcomp</a:t>
            </a:r>
            <a:endParaRPr lang="en-US" sz="1300" dirty="0">
              <a:solidFill>
                <a:srgbClr val="FF0000"/>
              </a:solidFill>
            </a:endParaRPr>
          </a:p>
        </p:txBody>
      </p:sp>
      <p:sp>
        <p:nvSpPr>
          <p:cNvPr id="32" name="TextBox 31">
            <a:extLst>
              <a:ext uri="{FF2B5EF4-FFF2-40B4-BE49-F238E27FC236}">
                <a16:creationId xmlns:a16="http://schemas.microsoft.com/office/drawing/2014/main" id="{2542C745-5B3F-B38B-8381-7EACD3A6D907}"/>
              </a:ext>
            </a:extLst>
          </p:cNvPr>
          <p:cNvSpPr txBox="1"/>
          <p:nvPr/>
        </p:nvSpPr>
        <p:spPr>
          <a:xfrm>
            <a:off x="1352804" y="5323511"/>
            <a:ext cx="549372" cy="292388"/>
          </a:xfrm>
          <a:prstGeom prst="rect">
            <a:avLst/>
          </a:prstGeom>
          <a:noFill/>
        </p:spPr>
        <p:txBody>
          <a:bodyPr wrap="square" rtlCol="0">
            <a:spAutoFit/>
          </a:bodyPr>
          <a:lstStyle/>
          <a:p>
            <a:r>
              <a:rPr lang="en-US" sz="1300" dirty="0" err="1">
                <a:solidFill>
                  <a:srgbClr val="FF0000"/>
                </a:solidFill>
              </a:rPr>
              <a:t>HiC</a:t>
            </a:r>
            <a:endParaRPr lang="en-US" sz="1300" dirty="0">
              <a:solidFill>
                <a:srgbClr val="FF0000"/>
              </a:solidFill>
            </a:endParaRPr>
          </a:p>
        </p:txBody>
      </p:sp>
      <p:sp>
        <p:nvSpPr>
          <p:cNvPr id="46" name="Oval 45">
            <a:extLst>
              <a:ext uri="{FF2B5EF4-FFF2-40B4-BE49-F238E27FC236}">
                <a16:creationId xmlns:a16="http://schemas.microsoft.com/office/drawing/2014/main" id="{CA98E2D9-A0A1-7E98-B210-30D847BFAF34}"/>
              </a:ext>
            </a:extLst>
          </p:cNvPr>
          <p:cNvSpPr/>
          <p:nvPr/>
        </p:nvSpPr>
        <p:spPr>
          <a:xfrm>
            <a:off x="4915711" y="3340487"/>
            <a:ext cx="136187" cy="227888"/>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32ED19A6-93F8-4B42-8555-559776E025F0}"/>
              </a:ext>
            </a:extLst>
          </p:cNvPr>
          <p:cNvSpPr/>
          <p:nvPr/>
        </p:nvSpPr>
        <p:spPr>
          <a:xfrm>
            <a:off x="3537626" y="3999280"/>
            <a:ext cx="123215" cy="339256"/>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051EA860-2E5A-82F0-BEAA-701035C8B0CE}"/>
              </a:ext>
            </a:extLst>
          </p:cNvPr>
          <p:cNvSpPr/>
          <p:nvPr/>
        </p:nvSpPr>
        <p:spPr>
          <a:xfrm>
            <a:off x="521768" y="3546945"/>
            <a:ext cx="126744" cy="292388"/>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EAF9745D-4A5A-033E-0174-DE6248ED4289}"/>
              </a:ext>
            </a:extLst>
          </p:cNvPr>
          <p:cNvSpPr/>
          <p:nvPr/>
        </p:nvSpPr>
        <p:spPr>
          <a:xfrm>
            <a:off x="622286" y="4171684"/>
            <a:ext cx="123215" cy="512800"/>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0" name="Picture 49" descr="A screenshot of a computer screen&#10;&#10;Description automatically generated with low confidence">
            <a:extLst>
              <a:ext uri="{FF2B5EF4-FFF2-40B4-BE49-F238E27FC236}">
                <a16:creationId xmlns:a16="http://schemas.microsoft.com/office/drawing/2014/main" id="{699D873C-4D15-4AB4-A472-D7B3EAF10C71}"/>
              </a:ext>
            </a:extLst>
          </p:cNvPr>
          <p:cNvPicPr>
            <a:picLocks noChangeAspect="1"/>
          </p:cNvPicPr>
          <p:nvPr/>
        </p:nvPicPr>
        <p:blipFill>
          <a:blip r:embed="rId4"/>
          <a:stretch>
            <a:fillRect/>
          </a:stretch>
        </p:blipFill>
        <p:spPr>
          <a:xfrm>
            <a:off x="1540933" y="2240881"/>
            <a:ext cx="7772400" cy="3447435"/>
          </a:xfrm>
          <a:prstGeom prst="rect">
            <a:avLst/>
          </a:prstGeom>
          <a:ln>
            <a:solidFill>
              <a:schemeClr val="tx1"/>
            </a:solidFill>
          </a:ln>
        </p:spPr>
      </p:pic>
      <p:sp>
        <p:nvSpPr>
          <p:cNvPr id="51" name="TextBox 50">
            <a:extLst>
              <a:ext uri="{FF2B5EF4-FFF2-40B4-BE49-F238E27FC236}">
                <a16:creationId xmlns:a16="http://schemas.microsoft.com/office/drawing/2014/main" id="{12A09ADB-2575-C48A-5B05-5D4F1C759C93}"/>
              </a:ext>
            </a:extLst>
          </p:cNvPr>
          <p:cNvSpPr txBox="1"/>
          <p:nvPr/>
        </p:nvSpPr>
        <p:spPr>
          <a:xfrm>
            <a:off x="5941755" y="4131914"/>
            <a:ext cx="2874641" cy="923330"/>
          </a:xfrm>
          <a:prstGeom prst="rect">
            <a:avLst/>
          </a:prstGeom>
          <a:noFill/>
        </p:spPr>
        <p:txBody>
          <a:bodyPr wrap="square" rtlCol="0">
            <a:spAutoFit/>
          </a:bodyPr>
          <a:lstStyle/>
          <a:p>
            <a:r>
              <a:rPr lang="en-US" dirty="0"/>
              <a:t>Break in </a:t>
            </a:r>
            <a:r>
              <a:rPr lang="en-US" dirty="0" err="1"/>
              <a:t>HiC</a:t>
            </a:r>
            <a:r>
              <a:rPr lang="en-US" dirty="0"/>
              <a:t> continuity</a:t>
            </a:r>
          </a:p>
          <a:p>
            <a:r>
              <a:rPr lang="en-US" dirty="0"/>
              <a:t>Internal Telomere sequence</a:t>
            </a:r>
          </a:p>
          <a:p>
            <a:r>
              <a:rPr lang="en-US" dirty="0"/>
              <a:t>Seq gap</a:t>
            </a:r>
          </a:p>
        </p:txBody>
      </p:sp>
      <p:cxnSp>
        <p:nvCxnSpPr>
          <p:cNvPr id="52" name="Straight Arrow Connector 51">
            <a:extLst>
              <a:ext uri="{FF2B5EF4-FFF2-40B4-BE49-F238E27FC236}">
                <a16:creationId xmlns:a16="http://schemas.microsoft.com/office/drawing/2014/main" id="{C3ABD1C6-39CE-BC22-9226-82160E364664}"/>
              </a:ext>
            </a:extLst>
          </p:cNvPr>
          <p:cNvCxnSpPr>
            <a:cxnSpLocks/>
          </p:cNvCxnSpPr>
          <p:nvPr/>
        </p:nvCxnSpPr>
        <p:spPr>
          <a:xfrm flipH="1" flipV="1">
            <a:off x="5257800" y="3522133"/>
            <a:ext cx="754117" cy="711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7EA40851-7A16-798A-B2EB-40CD9E21CFB0}"/>
              </a:ext>
            </a:extLst>
          </p:cNvPr>
          <p:cNvCxnSpPr>
            <a:cxnSpLocks/>
            <a:stCxn id="51" idx="1"/>
          </p:cNvCxnSpPr>
          <p:nvPr/>
        </p:nvCxnSpPr>
        <p:spPr>
          <a:xfrm flipH="1" flipV="1">
            <a:off x="5427133" y="4585133"/>
            <a:ext cx="514622" cy="84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22F0D40A-F144-46AE-9DC1-83F56BE24C70}"/>
              </a:ext>
            </a:extLst>
          </p:cNvPr>
          <p:cNvCxnSpPr>
            <a:cxnSpLocks/>
          </p:cNvCxnSpPr>
          <p:nvPr/>
        </p:nvCxnSpPr>
        <p:spPr>
          <a:xfrm flipH="1">
            <a:off x="5440124" y="4906422"/>
            <a:ext cx="501631" cy="422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 name="Google Shape;92;p14">
            <a:extLst>
              <a:ext uri="{FF2B5EF4-FFF2-40B4-BE49-F238E27FC236}">
                <a16:creationId xmlns:a16="http://schemas.microsoft.com/office/drawing/2014/main" id="{135BD3BC-DFEF-DDD4-8F9F-3C2C09530C0A}"/>
              </a:ext>
            </a:extLst>
          </p:cNvPr>
          <p:cNvPicPr preferRelativeResize="0"/>
          <p:nvPr/>
        </p:nvPicPr>
        <p:blipFill rotWithShape="1">
          <a:blip r:embed="rId5">
            <a:alphaModFix/>
          </a:blip>
          <a:srcRect b="2316"/>
          <a:stretch/>
        </p:blipFill>
        <p:spPr>
          <a:xfrm>
            <a:off x="11229349" y="34931"/>
            <a:ext cx="962651" cy="710485"/>
          </a:xfrm>
          <a:prstGeom prst="rect">
            <a:avLst/>
          </a:prstGeom>
          <a:noFill/>
          <a:ln>
            <a:noFill/>
          </a:ln>
        </p:spPr>
      </p:pic>
      <p:pic>
        <p:nvPicPr>
          <p:cNvPr id="4" name="Google Shape;93;p14">
            <a:extLst>
              <a:ext uri="{FF2B5EF4-FFF2-40B4-BE49-F238E27FC236}">
                <a16:creationId xmlns:a16="http://schemas.microsoft.com/office/drawing/2014/main" id="{21C8CA0F-00CF-3C7D-028A-2145C797018C}"/>
              </a:ext>
            </a:extLst>
          </p:cNvPr>
          <p:cNvPicPr preferRelativeResize="0"/>
          <p:nvPr/>
        </p:nvPicPr>
        <p:blipFill rotWithShape="1">
          <a:blip r:embed="rId6">
            <a:alphaModFix/>
          </a:blip>
          <a:srcRect/>
          <a:stretch/>
        </p:blipFill>
        <p:spPr>
          <a:xfrm>
            <a:off x="10111749" y="195577"/>
            <a:ext cx="1117600" cy="403834"/>
          </a:xfrm>
          <a:prstGeom prst="rect">
            <a:avLst/>
          </a:prstGeom>
          <a:noFill/>
          <a:ln>
            <a:noFill/>
          </a:ln>
        </p:spPr>
      </p:pic>
    </p:spTree>
    <p:extLst>
      <p:ext uri="{BB962C8B-B14F-4D97-AF65-F5344CB8AC3E}">
        <p14:creationId xmlns:p14="http://schemas.microsoft.com/office/powerpoint/2010/main" val="712771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B4A932D-5628-1C0B-920F-DC8E905083CA}"/>
              </a:ext>
            </a:extLst>
          </p:cNvPr>
          <p:cNvSpPr>
            <a:spLocks noGrp="1"/>
          </p:cNvSpPr>
          <p:nvPr>
            <p:ph type="title"/>
          </p:nvPr>
        </p:nvSpPr>
        <p:spPr>
          <a:xfrm>
            <a:off x="3004658" y="40959"/>
            <a:ext cx="6458831" cy="1011336"/>
          </a:xfrm>
        </p:spPr>
        <p:txBody>
          <a:bodyPr/>
          <a:lstStyle/>
          <a:p>
            <a:r>
              <a:rPr lang="en-US" b="1" dirty="0"/>
              <a:t>Optical mapping data</a:t>
            </a:r>
          </a:p>
        </p:txBody>
      </p:sp>
      <p:pic>
        <p:nvPicPr>
          <p:cNvPr id="17" name="Picture 16" descr="A screenshot of a computer&#10;&#10;Description automatically generated with medium confidence">
            <a:extLst>
              <a:ext uri="{FF2B5EF4-FFF2-40B4-BE49-F238E27FC236}">
                <a16:creationId xmlns:a16="http://schemas.microsoft.com/office/drawing/2014/main" id="{191BD82B-A8B8-0C4D-5DFE-97F76453AFA8}"/>
              </a:ext>
            </a:extLst>
          </p:cNvPr>
          <p:cNvPicPr>
            <a:picLocks noChangeAspect="1"/>
          </p:cNvPicPr>
          <p:nvPr/>
        </p:nvPicPr>
        <p:blipFill rotWithShape="1">
          <a:blip r:embed="rId3"/>
          <a:srcRect b="59525"/>
          <a:stretch/>
        </p:blipFill>
        <p:spPr>
          <a:xfrm>
            <a:off x="228408" y="3363680"/>
            <a:ext cx="11514846" cy="2438400"/>
          </a:xfrm>
          <a:prstGeom prst="rect">
            <a:avLst/>
          </a:prstGeom>
          <a:ln>
            <a:solidFill>
              <a:schemeClr val="tx1"/>
            </a:solidFill>
          </a:ln>
        </p:spPr>
      </p:pic>
      <p:sp>
        <p:nvSpPr>
          <p:cNvPr id="18" name="TextBox 17">
            <a:extLst>
              <a:ext uri="{FF2B5EF4-FFF2-40B4-BE49-F238E27FC236}">
                <a16:creationId xmlns:a16="http://schemas.microsoft.com/office/drawing/2014/main" id="{1531A919-BB52-B3D7-AAF6-EE9A3F9B7202}"/>
              </a:ext>
            </a:extLst>
          </p:cNvPr>
          <p:cNvSpPr txBox="1"/>
          <p:nvPr/>
        </p:nvSpPr>
        <p:spPr>
          <a:xfrm>
            <a:off x="677154" y="1403356"/>
            <a:ext cx="11514846" cy="1477328"/>
          </a:xfrm>
          <a:prstGeom prst="rect">
            <a:avLst/>
          </a:prstGeom>
          <a:noFill/>
        </p:spPr>
        <p:txBody>
          <a:bodyPr wrap="square" rtlCol="0">
            <a:spAutoFit/>
          </a:bodyPr>
          <a:lstStyle/>
          <a:p>
            <a:pPr marL="285750" indent="-285750">
              <a:buFont typeface="Arial" panose="020B0604020202020204" pitchFamily="34" charset="0"/>
              <a:buChar char="•"/>
            </a:pPr>
            <a:r>
              <a:rPr lang="en-US" dirty="0" err="1"/>
              <a:t>Bionano</a:t>
            </a:r>
            <a:r>
              <a:rPr lang="en-US" dirty="0"/>
              <a:t> mapping fragments can be aligned to the underlying assembly</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 These maps can be directly compared with an </a:t>
            </a:r>
            <a:r>
              <a:rPr lang="en-US" dirty="0" err="1"/>
              <a:t>insilco</a:t>
            </a:r>
            <a:r>
              <a:rPr lang="en-US" dirty="0"/>
              <a:t> digest of the assembly</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Concordance between map types confirms the assembly whereas  discordance may indicate </a:t>
            </a:r>
            <a:r>
              <a:rPr lang="en-US" dirty="0" err="1"/>
              <a:t>misassembly</a:t>
            </a:r>
            <a:r>
              <a:rPr lang="en-US" dirty="0"/>
              <a:t> </a:t>
            </a:r>
          </a:p>
        </p:txBody>
      </p:sp>
      <p:grpSp>
        <p:nvGrpSpPr>
          <p:cNvPr id="19" name="Group 18">
            <a:extLst>
              <a:ext uri="{FF2B5EF4-FFF2-40B4-BE49-F238E27FC236}">
                <a16:creationId xmlns:a16="http://schemas.microsoft.com/office/drawing/2014/main" id="{E019DA2C-0E1B-60C8-5A84-C68032132EC5}"/>
              </a:ext>
            </a:extLst>
          </p:cNvPr>
          <p:cNvGrpSpPr/>
          <p:nvPr/>
        </p:nvGrpSpPr>
        <p:grpSpPr>
          <a:xfrm>
            <a:off x="9457254" y="166033"/>
            <a:ext cx="2286000" cy="802640"/>
            <a:chOff x="9278734" y="0"/>
            <a:chExt cx="2913266" cy="952500"/>
          </a:xfrm>
        </p:grpSpPr>
        <p:pic>
          <p:nvPicPr>
            <p:cNvPr id="20" name="Picture 19" descr="A picture containing drawing, graphics, sketch, child art&#10;&#10;Description automatically generated">
              <a:extLst>
                <a:ext uri="{FF2B5EF4-FFF2-40B4-BE49-F238E27FC236}">
                  <a16:creationId xmlns:a16="http://schemas.microsoft.com/office/drawing/2014/main" id="{786523E8-2145-541B-0CDA-0D74218E8C31}"/>
                </a:ext>
              </a:extLst>
            </p:cNvPr>
            <p:cNvPicPr>
              <a:picLocks noChangeAspect="1"/>
            </p:cNvPicPr>
            <p:nvPr/>
          </p:nvPicPr>
          <p:blipFill>
            <a:blip r:embed="rId4"/>
            <a:stretch>
              <a:fillRect/>
            </a:stretch>
          </p:blipFill>
          <p:spPr>
            <a:xfrm>
              <a:off x="10824550" y="0"/>
              <a:ext cx="1367450" cy="952500"/>
            </a:xfrm>
            <a:prstGeom prst="rect">
              <a:avLst/>
            </a:prstGeom>
          </p:spPr>
        </p:pic>
        <p:pic>
          <p:nvPicPr>
            <p:cNvPr id="21" name="Picture 2" descr="Wellcome Sanger Institute">
              <a:extLst>
                <a:ext uri="{FF2B5EF4-FFF2-40B4-BE49-F238E27FC236}">
                  <a16:creationId xmlns:a16="http://schemas.microsoft.com/office/drawing/2014/main" id="{0822DC03-A0BC-0B46-184A-5EC08A5D5C4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78734" y="0"/>
              <a:ext cx="1545816" cy="812800"/>
            </a:xfrm>
            <a:prstGeom prst="rect">
              <a:avLst/>
            </a:prstGeom>
            <a:noFill/>
            <a:extLst>
              <a:ext uri="{909E8E84-426E-40DD-AFC4-6F175D3DCCD1}">
                <a14:hiddenFill xmlns:a14="http://schemas.microsoft.com/office/drawing/2010/main">
                  <a:solidFill>
                    <a:srgbClr val="FFFFFF"/>
                  </a:solidFill>
                </a14:hiddenFill>
              </a:ext>
            </a:extLst>
          </p:spPr>
        </p:pic>
      </p:grpSp>
      <p:sp>
        <p:nvSpPr>
          <p:cNvPr id="22" name="TextBox 21">
            <a:extLst>
              <a:ext uri="{FF2B5EF4-FFF2-40B4-BE49-F238E27FC236}">
                <a16:creationId xmlns:a16="http://schemas.microsoft.com/office/drawing/2014/main" id="{08A0D73C-F0A8-3910-C5EE-31AAB18693D5}"/>
              </a:ext>
            </a:extLst>
          </p:cNvPr>
          <p:cNvSpPr txBox="1"/>
          <p:nvPr/>
        </p:nvSpPr>
        <p:spPr>
          <a:xfrm>
            <a:off x="228407" y="4392543"/>
            <a:ext cx="1952931" cy="276999"/>
          </a:xfrm>
          <a:prstGeom prst="rect">
            <a:avLst/>
          </a:prstGeom>
          <a:solidFill>
            <a:schemeClr val="bg1"/>
          </a:solidFill>
          <a:ln>
            <a:solidFill>
              <a:schemeClr val="tx1"/>
            </a:solidFill>
          </a:ln>
        </p:spPr>
        <p:txBody>
          <a:bodyPr wrap="square" rtlCol="0">
            <a:spAutoFit/>
          </a:bodyPr>
          <a:lstStyle/>
          <a:p>
            <a:r>
              <a:rPr lang="en-US" sz="1200" dirty="0" err="1">
                <a:solidFill>
                  <a:srgbClr val="FF0000"/>
                </a:solidFill>
              </a:rPr>
              <a:t>Bionano</a:t>
            </a:r>
            <a:r>
              <a:rPr lang="en-US" sz="1200" dirty="0">
                <a:solidFill>
                  <a:srgbClr val="FF0000"/>
                </a:solidFill>
              </a:rPr>
              <a:t> mapping fragments</a:t>
            </a:r>
          </a:p>
        </p:txBody>
      </p:sp>
      <p:sp>
        <p:nvSpPr>
          <p:cNvPr id="23" name="TextBox 22">
            <a:extLst>
              <a:ext uri="{FF2B5EF4-FFF2-40B4-BE49-F238E27FC236}">
                <a16:creationId xmlns:a16="http://schemas.microsoft.com/office/drawing/2014/main" id="{D4887986-698E-232B-4387-CBB2839D9E96}"/>
              </a:ext>
            </a:extLst>
          </p:cNvPr>
          <p:cNvSpPr txBox="1"/>
          <p:nvPr/>
        </p:nvSpPr>
        <p:spPr>
          <a:xfrm>
            <a:off x="228409" y="5004977"/>
            <a:ext cx="1952930" cy="276999"/>
          </a:xfrm>
          <a:prstGeom prst="rect">
            <a:avLst/>
          </a:prstGeom>
          <a:solidFill>
            <a:schemeClr val="bg1"/>
          </a:solidFill>
          <a:ln>
            <a:solidFill>
              <a:schemeClr val="tx1"/>
            </a:solidFill>
          </a:ln>
        </p:spPr>
        <p:txBody>
          <a:bodyPr wrap="square" rtlCol="0">
            <a:spAutoFit/>
          </a:bodyPr>
          <a:lstStyle/>
          <a:p>
            <a:r>
              <a:rPr lang="en-US" sz="1200" dirty="0" err="1">
                <a:solidFill>
                  <a:srgbClr val="FF0000"/>
                </a:solidFill>
              </a:rPr>
              <a:t>Insilico</a:t>
            </a:r>
            <a:r>
              <a:rPr lang="en-US" sz="1200" dirty="0">
                <a:solidFill>
                  <a:srgbClr val="FF0000"/>
                </a:solidFill>
              </a:rPr>
              <a:t> digest of assembly</a:t>
            </a:r>
          </a:p>
        </p:txBody>
      </p:sp>
    </p:spTree>
    <p:extLst>
      <p:ext uri="{BB962C8B-B14F-4D97-AF65-F5344CB8AC3E}">
        <p14:creationId xmlns:p14="http://schemas.microsoft.com/office/powerpoint/2010/main" val="33424806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E3FD321-8CB0-02A5-F165-CBAD8E8AB1D9}"/>
              </a:ext>
            </a:extLst>
          </p:cNvPr>
          <p:cNvSpPr>
            <a:spLocks noGrp="1"/>
          </p:cNvSpPr>
          <p:nvPr>
            <p:ph type="title"/>
          </p:nvPr>
        </p:nvSpPr>
        <p:spPr>
          <a:xfrm>
            <a:off x="3105039" y="-309879"/>
            <a:ext cx="6975395" cy="1325563"/>
          </a:xfrm>
        </p:spPr>
        <p:txBody>
          <a:bodyPr/>
          <a:lstStyle/>
          <a:p>
            <a:r>
              <a:rPr lang="en-US" b="1" dirty="0"/>
              <a:t>Gene alignment data </a:t>
            </a:r>
          </a:p>
        </p:txBody>
      </p:sp>
      <p:pic>
        <p:nvPicPr>
          <p:cNvPr id="13" name="Picture 12" descr="A screenshot of a computer&#10;&#10;Description automatically generated">
            <a:extLst>
              <a:ext uri="{FF2B5EF4-FFF2-40B4-BE49-F238E27FC236}">
                <a16:creationId xmlns:a16="http://schemas.microsoft.com/office/drawing/2014/main" id="{CC4D372E-D357-6F15-F20A-75D6DA3B4C00}"/>
              </a:ext>
            </a:extLst>
          </p:cNvPr>
          <p:cNvPicPr>
            <a:picLocks noChangeAspect="1"/>
          </p:cNvPicPr>
          <p:nvPr/>
        </p:nvPicPr>
        <p:blipFill>
          <a:blip r:embed="rId3"/>
          <a:stretch>
            <a:fillRect/>
          </a:stretch>
        </p:blipFill>
        <p:spPr>
          <a:xfrm>
            <a:off x="97195" y="783909"/>
            <a:ext cx="11215173" cy="5975967"/>
          </a:xfrm>
          <a:prstGeom prst="rect">
            <a:avLst/>
          </a:prstGeom>
          <a:ln>
            <a:solidFill>
              <a:schemeClr val="tx1"/>
            </a:solidFill>
          </a:ln>
        </p:spPr>
      </p:pic>
      <p:sp>
        <p:nvSpPr>
          <p:cNvPr id="14" name="TextBox 13">
            <a:extLst>
              <a:ext uri="{FF2B5EF4-FFF2-40B4-BE49-F238E27FC236}">
                <a16:creationId xmlns:a16="http://schemas.microsoft.com/office/drawing/2014/main" id="{3FA1D3B1-94C7-FBA8-C92B-B44A4EE1ACAD}"/>
              </a:ext>
            </a:extLst>
          </p:cNvPr>
          <p:cNvSpPr txBox="1"/>
          <p:nvPr/>
        </p:nvSpPr>
        <p:spPr>
          <a:xfrm>
            <a:off x="152281" y="2046705"/>
            <a:ext cx="2029060" cy="369332"/>
          </a:xfrm>
          <a:prstGeom prst="rect">
            <a:avLst/>
          </a:prstGeom>
          <a:solidFill>
            <a:schemeClr val="bg1"/>
          </a:solidFill>
          <a:ln>
            <a:solidFill>
              <a:schemeClr val="tx1"/>
            </a:solidFill>
          </a:ln>
        </p:spPr>
        <p:txBody>
          <a:bodyPr wrap="square" rtlCol="0">
            <a:spAutoFit/>
          </a:bodyPr>
          <a:lstStyle/>
          <a:p>
            <a:r>
              <a:rPr lang="en-US" dirty="0">
                <a:solidFill>
                  <a:srgbClr val="FF0000"/>
                </a:solidFill>
              </a:rPr>
              <a:t>BUSCO</a:t>
            </a:r>
          </a:p>
        </p:txBody>
      </p:sp>
      <p:sp>
        <p:nvSpPr>
          <p:cNvPr id="15" name="TextBox 14">
            <a:extLst>
              <a:ext uri="{FF2B5EF4-FFF2-40B4-BE49-F238E27FC236}">
                <a16:creationId xmlns:a16="http://schemas.microsoft.com/office/drawing/2014/main" id="{8891E246-A665-C1B0-18C7-B4C76FA5F659}"/>
              </a:ext>
            </a:extLst>
          </p:cNvPr>
          <p:cNvSpPr txBox="1"/>
          <p:nvPr/>
        </p:nvSpPr>
        <p:spPr>
          <a:xfrm>
            <a:off x="152278" y="2686279"/>
            <a:ext cx="2029060" cy="369332"/>
          </a:xfrm>
          <a:prstGeom prst="rect">
            <a:avLst/>
          </a:prstGeom>
          <a:solidFill>
            <a:schemeClr val="bg1"/>
          </a:solidFill>
          <a:ln>
            <a:solidFill>
              <a:schemeClr val="tx1"/>
            </a:solidFill>
          </a:ln>
        </p:spPr>
        <p:txBody>
          <a:bodyPr wrap="square" rtlCol="0">
            <a:spAutoFit/>
          </a:bodyPr>
          <a:lstStyle/>
          <a:p>
            <a:r>
              <a:rPr lang="en-US" dirty="0">
                <a:solidFill>
                  <a:srgbClr val="FF0000"/>
                </a:solidFill>
              </a:rPr>
              <a:t>CDS</a:t>
            </a:r>
          </a:p>
        </p:txBody>
      </p:sp>
      <p:sp>
        <p:nvSpPr>
          <p:cNvPr id="16" name="TextBox 15">
            <a:extLst>
              <a:ext uri="{FF2B5EF4-FFF2-40B4-BE49-F238E27FC236}">
                <a16:creationId xmlns:a16="http://schemas.microsoft.com/office/drawing/2014/main" id="{6C8066D7-6739-D25B-3A8E-A881D5187AE1}"/>
              </a:ext>
            </a:extLst>
          </p:cNvPr>
          <p:cNvSpPr txBox="1"/>
          <p:nvPr/>
        </p:nvSpPr>
        <p:spPr>
          <a:xfrm>
            <a:off x="141261" y="4519389"/>
            <a:ext cx="2029060" cy="369332"/>
          </a:xfrm>
          <a:prstGeom prst="rect">
            <a:avLst/>
          </a:prstGeom>
          <a:solidFill>
            <a:schemeClr val="bg1"/>
          </a:solidFill>
          <a:ln>
            <a:solidFill>
              <a:schemeClr val="tx1"/>
            </a:solidFill>
          </a:ln>
        </p:spPr>
        <p:txBody>
          <a:bodyPr wrap="square" rtlCol="0">
            <a:spAutoFit/>
          </a:bodyPr>
          <a:lstStyle/>
          <a:p>
            <a:r>
              <a:rPr lang="en-US" dirty="0">
                <a:solidFill>
                  <a:srgbClr val="FF0000"/>
                </a:solidFill>
              </a:rPr>
              <a:t>Peptide</a:t>
            </a:r>
          </a:p>
        </p:txBody>
      </p:sp>
      <p:grpSp>
        <p:nvGrpSpPr>
          <p:cNvPr id="17" name="Group 16">
            <a:extLst>
              <a:ext uri="{FF2B5EF4-FFF2-40B4-BE49-F238E27FC236}">
                <a16:creationId xmlns:a16="http://schemas.microsoft.com/office/drawing/2014/main" id="{4E13C080-360D-985E-79F8-F2F9E5793746}"/>
              </a:ext>
            </a:extLst>
          </p:cNvPr>
          <p:cNvGrpSpPr/>
          <p:nvPr/>
        </p:nvGrpSpPr>
        <p:grpSpPr>
          <a:xfrm>
            <a:off x="9906000" y="8544"/>
            <a:ext cx="2286000" cy="802640"/>
            <a:chOff x="9278734" y="0"/>
            <a:chExt cx="2913266" cy="952500"/>
          </a:xfrm>
        </p:grpSpPr>
        <p:pic>
          <p:nvPicPr>
            <p:cNvPr id="18" name="Picture 17" descr="A picture containing drawing, graphics, sketch, child art&#10;&#10;Description automatically generated">
              <a:extLst>
                <a:ext uri="{FF2B5EF4-FFF2-40B4-BE49-F238E27FC236}">
                  <a16:creationId xmlns:a16="http://schemas.microsoft.com/office/drawing/2014/main" id="{AC9E18FF-C2C8-D57E-47B8-0C9BFD3A1B7F}"/>
                </a:ext>
              </a:extLst>
            </p:cNvPr>
            <p:cNvPicPr>
              <a:picLocks noChangeAspect="1"/>
            </p:cNvPicPr>
            <p:nvPr/>
          </p:nvPicPr>
          <p:blipFill>
            <a:blip r:embed="rId4"/>
            <a:stretch>
              <a:fillRect/>
            </a:stretch>
          </p:blipFill>
          <p:spPr>
            <a:xfrm>
              <a:off x="10824550" y="0"/>
              <a:ext cx="1367450" cy="952500"/>
            </a:xfrm>
            <a:prstGeom prst="rect">
              <a:avLst/>
            </a:prstGeom>
          </p:spPr>
        </p:pic>
        <p:pic>
          <p:nvPicPr>
            <p:cNvPr id="19" name="Picture 2" descr="Wellcome Sanger Institute">
              <a:extLst>
                <a:ext uri="{FF2B5EF4-FFF2-40B4-BE49-F238E27FC236}">
                  <a16:creationId xmlns:a16="http://schemas.microsoft.com/office/drawing/2014/main" id="{73FBFDF3-0077-5C1D-E065-3D0FBD2E2A2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78734" y="0"/>
              <a:ext cx="1545816" cy="81280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6662351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B64D360-4B3C-7790-703B-8D6D54DE0676}"/>
              </a:ext>
            </a:extLst>
          </p:cNvPr>
          <p:cNvSpPr>
            <a:spLocks noGrp="1"/>
          </p:cNvSpPr>
          <p:nvPr>
            <p:ph type="title"/>
          </p:nvPr>
        </p:nvSpPr>
        <p:spPr>
          <a:xfrm>
            <a:off x="4581639" y="-130634"/>
            <a:ext cx="4165753" cy="1309439"/>
          </a:xfrm>
        </p:spPr>
        <p:txBody>
          <a:bodyPr/>
          <a:lstStyle/>
          <a:p>
            <a:r>
              <a:rPr lang="en-US" b="1" dirty="0" err="1"/>
              <a:t>Punchlists</a:t>
            </a:r>
            <a:endParaRPr lang="en-US" b="1" dirty="0"/>
          </a:p>
        </p:txBody>
      </p:sp>
      <p:pic>
        <p:nvPicPr>
          <p:cNvPr id="14" name="Picture 13" descr="A screenshot of a computer&#10;&#10;Description automatically generated">
            <a:extLst>
              <a:ext uri="{FF2B5EF4-FFF2-40B4-BE49-F238E27FC236}">
                <a16:creationId xmlns:a16="http://schemas.microsoft.com/office/drawing/2014/main" id="{6F99E4F2-D0F8-6C64-8C61-65BCDB2D1CD1}"/>
              </a:ext>
            </a:extLst>
          </p:cNvPr>
          <p:cNvPicPr>
            <a:picLocks noChangeAspect="1"/>
          </p:cNvPicPr>
          <p:nvPr/>
        </p:nvPicPr>
        <p:blipFill>
          <a:blip r:embed="rId3"/>
          <a:stretch>
            <a:fillRect/>
          </a:stretch>
        </p:blipFill>
        <p:spPr>
          <a:xfrm>
            <a:off x="138448" y="886456"/>
            <a:ext cx="11915103" cy="5566179"/>
          </a:xfrm>
          <a:prstGeom prst="rect">
            <a:avLst/>
          </a:prstGeom>
          <a:ln>
            <a:solidFill>
              <a:schemeClr val="tx1"/>
            </a:solidFill>
          </a:ln>
        </p:spPr>
      </p:pic>
      <p:grpSp>
        <p:nvGrpSpPr>
          <p:cNvPr id="15" name="Group 14">
            <a:extLst>
              <a:ext uri="{FF2B5EF4-FFF2-40B4-BE49-F238E27FC236}">
                <a16:creationId xmlns:a16="http://schemas.microsoft.com/office/drawing/2014/main" id="{1D60B697-1231-FAA8-88A8-383CBF582EB7}"/>
              </a:ext>
            </a:extLst>
          </p:cNvPr>
          <p:cNvGrpSpPr/>
          <p:nvPr/>
        </p:nvGrpSpPr>
        <p:grpSpPr>
          <a:xfrm>
            <a:off x="9906000" y="0"/>
            <a:ext cx="2286000" cy="802640"/>
            <a:chOff x="9278734" y="0"/>
            <a:chExt cx="2913266" cy="952500"/>
          </a:xfrm>
        </p:grpSpPr>
        <p:pic>
          <p:nvPicPr>
            <p:cNvPr id="16" name="Picture 15" descr="A picture containing drawing, graphics, sketch, child art&#10;&#10;Description automatically generated">
              <a:extLst>
                <a:ext uri="{FF2B5EF4-FFF2-40B4-BE49-F238E27FC236}">
                  <a16:creationId xmlns:a16="http://schemas.microsoft.com/office/drawing/2014/main" id="{F70B929C-0847-BA7B-987E-E8E535A0C5FD}"/>
                </a:ext>
              </a:extLst>
            </p:cNvPr>
            <p:cNvPicPr>
              <a:picLocks noChangeAspect="1"/>
            </p:cNvPicPr>
            <p:nvPr/>
          </p:nvPicPr>
          <p:blipFill>
            <a:blip r:embed="rId4"/>
            <a:stretch>
              <a:fillRect/>
            </a:stretch>
          </p:blipFill>
          <p:spPr>
            <a:xfrm>
              <a:off x="10824550" y="0"/>
              <a:ext cx="1367450" cy="952500"/>
            </a:xfrm>
            <a:prstGeom prst="rect">
              <a:avLst/>
            </a:prstGeom>
          </p:spPr>
        </p:pic>
        <p:pic>
          <p:nvPicPr>
            <p:cNvPr id="17" name="Picture 2" descr="Wellcome Sanger Institute">
              <a:extLst>
                <a:ext uri="{FF2B5EF4-FFF2-40B4-BE49-F238E27FC236}">
                  <a16:creationId xmlns:a16="http://schemas.microsoft.com/office/drawing/2014/main" id="{E7655CDD-4720-DEDB-3B88-B9BD9B8DF15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78734" y="0"/>
              <a:ext cx="1545816" cy="812800"/>
            </a:xfrm>
            <a:prstGeom prst="rect">
              <a:avLst/>
            </a:prstGeom>
            <a:noFill/>
            <a:extLst>
              <a:ext uri="{909E8E84-426E-40DD-AFC4-6F175D3DCCD1}">
                <a14:hiddenFill xmlns:a14="http://schemas.microsoft.com/office/drawing/2010/main">
                  <a:solidFill>
                    <a:srgbClr val="FFFFFF"/>
                  </a:solidFill>
                </a14:hiddenFill>
              </a:ext>
            </a:extLst>
          </p:spPr>
        </p:pic>
      </p:grpSp>
      <p:sp>
        <p:nvSpPr>
          <p:cNvPr id="18" name="TextBox 17">
            <a:extLst>
              <a:ext uri="{FF2B5EF4-FFF2-40B4-BE49-F238E27FC236}">
                <a16:creationId xmlns:a16="http://schemas.microsoft.com/office/drawing/2014/main" id="{1BB96F9F-563E-F7FF-BF36-4774EAB3DE71}"/>
              </a:ext>
            </a:extLst>
          </p:cNvPr>
          <p:cNvSpPr txBox="1"/>
          <p:nvPr/>
        </p:nvSpPr>
        <p:spPr>
          <a:xfrm>
            <a:off x="363557" y="2941503"/>
            <a:ext cx="5816906" cy="369332"/>
          </a:xfrm>
          <a:prstGeom prst="rect">
            <a:avLst/>
          </a:prstGeom>
          <a:noFill/>
          <a:ln w="41275">
            <a:solidFill>
              <a:srgbClr val="FF0000"/>
            </a:solidFill>
          </a:ln>
        </p:spPr>
        <p:txBody>
          <a:bodyPr wrap="square" rtlCol="0">
            <a:spAutoFit/>
          </a:bodyPr>
          <a:lstStyle/>
          <a:p>
            <a:endParaRPr lang="en-US" dirty="0"/>
          </a:p>
        </p:txBody>
      </p:sp>
    </p:spTree>
    <p:extLst>
      <p:ext uri="{BB962C8B-B14F-4D97-AF65-F5344CB8AC3E}">
        <p14:creationId xmlns:p14="http://schemas.microsoft.com/office/powerpoint/2010/main" val="19233767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descr="A screenshot of a computer&#10;&#10;Description automatically generated">
            <a:extLst>
              <a:ext uri="{FF2B5EF4-FFF2-40B4-BE49-F238E27FC236}">
                <a16:creationId xmlns:a16="http://schemas.microsoft.com/office/drawing/2014/main" id="{9798C597-6B09-D2C7-4648-60BE55D4D75D}"/>
              </a:ext>
            </a:extLst>
          </p:cNvPr>
          <p:cNvPicPr>
            <a:picLocks noGrp="1" noChangeAspect="1"/>
          </p:cNvPicPr>
          <p:nvPr>
            <p:ph idx="1"/>
          </p:nvPr>
        </p:nvPicPr>
        <p:blipFill>
          <a:blip r:embed="rId3"/>
          <a:stretch>
            <a:fillRect/>
          </a:stretch>
        </p:blipFill>
        <p:spPr>
          <a:xfrm>
            <a:off x="747664" y="684919"/>
            <a:ext cx="10188584" cy="5998823"/>
          </a:xfrm>
          <a:ln>
            <a:solidFill>
              <a:schemeClr val="tx1"/>
            </a:solidFill>
          </a:ln>
        </p:spPr>
      </p:pic>
      <p:sp>
        <p:nvSpPr>
          <p:cNvPr id="4" name="Title 1">
            <a:extLst>
              <a:ext uri="{FF2B5EF4-FFF2-40B4-BE49-F238E27FC236}">
                <a16:creationId xmlns:a16="http://schemas.microsoft.com/office/drawing/2014/main" id="{D8E52C74-9D52-E483-2167-9C71F251A897}"/>
              </a:ext>
            </a:extLst>
          </p:cNvPr>
          <p:cNvSpPr>
            <a:spLocks noGrp="1"/>
          </p:cNvSpPr>
          <p:nvPr>
            <p:ph type="title"/>
          </p:nvPr>
        </p:nvSpPr>
        <p:spPr>
          <a:xfrm>
            <a:off x="4307595" y="-175472"/>
            <a:ext cx="3908441" cy="1033994"/>
          </a:xfrm>
        </p:spPr>
        <p:txBody>
          <a:bodyPr/>
          <a:lstStyle/>
          <a:p>
            <a:r>
              <a:rPr lang="en-US" b="1" dirty="0"/>
              <a:t>Synteny data</a:t>
            </a:r>
          </a:p>
        </p:txBody>
      </p:sp>
      <p:grpSp>
        <p:nvGrpSpPr>
          <p:cNvPr id="5" name="Group 4">
            <a:extLst>
              <a:ext uri="{FF2B5EF4-FFF2-40B4-BE49-F238E27FC236}">
                <a16:creationId xmlns:a16="http://schemas.microsoft.com/office/drawing/2014/main" id="{B1870929-6FB5-9ACB-9528-0FFA3044863F}"/>
              </a:ext>
            </a:extLst>
          </p:cNvPr>
          <p:cNvGrpSpPr/>
          <p:nvPr/>
        </p:nvGrpSpPr>
        <p:grpSpPr>
          <a:xfrm>
            <a:off x="9906000" y="0"/>
            <a:ext cx="2286000" cy="802640"/>
            <a:chOff x="9278734" y="0"/>
            <a:chExt cx="2913266" cy="952500"/>
          </a:xfrm>
        </p:grpSpPr>
        <p:pic>
          <p:nvPicPr>
            <p:cNvPr id="6" name="Picture 5" descr="A picture containing drawing, graphics, sketch, child art&#10;&#10;Description automatically generated">
              <a:extLst>
                <a:ext uri="{FF2B5EF4-FFF2-40B4-BE49-F238E27FC236}">
                  <a16:creationId xmlns:a16="http://schemas.microsoft.com/office/drawing/2014/main" id="{95A8998D-5532-4AD0-560B-36C1158F5739}"/>
                </a:ext>
              </a:extLst>
            </p:cNvPr>
            <p:cNvPicPr>
              <a:picLocks noChangeAspect="1"/>
            </p:cNvPicPr>
            <p:nvPr/>
          </p:nvPicPr>
          <p:blipFill>
            <a:blip r:embed="rId4"/>
            <a:stretch>
              <a:fillRect/>
            </a:stretch>
          </p:blipFill>
          <p:spPr>
            <a:xfrm>
              <a:off x="10824550" y="0"/>
              <a:ext cx="1367450" cy="952500"/>
            </a:xfrm>
            <a:prstGeom prst="rect">
              <a:avLst/>
            </a:prstGeom>
          </p:spPr>
        </p:pic>
        <p:pic>
          <p:nvPicPr>
            <p:cNvPr id="7" name="Picture 2" descr="Wellcome Sanger Institute">
              <a:extLst>
                <a:ext uri="{FF2B5EF4-FFF2-40B4-BE49-F238E27FC236}">
                  <a16:creationId xmlns:a16="http://schemas.microsoft.com/office/drawing/2014/main" id="{277D61FD-3CCA-B226-2365-8B7FA4612C1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78734" y="0"/>
              <a:ext cx="1545816" cy="81280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1104907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FFF7C7-40E9-930D-805B-A0EB424A9B4A}"/>
              </a:ext>
            </a:extLst>
          </p:cNvPr>
          <p:cNvSpPr>
            <a:spLocks noGrp="1"/>
          </p:cNvSpPr>
          <p:nvPr>
            <p:ph type="title"/>
          </p:nvPr>
        </p:nvSpPr>
        <p:spPr>
          <a:xfrm>
            <a:off x="3574361" y="-88948"/>
            <a:ext cx="5360924" cy="969264"/>
          </a:xfrm>
        </p:spPr>
        <p:txBody>
          <a:bodyPr>
            <a:normAutofit/>
          </a:bodyPr>
          <a:lstStyle/>
          <a:p>
            <a:r>
              <a:rPr lang="en-US" sz="3600" b="1" dirty="0"/>
              <a:t>Chromosome painting</a:t>
            </a:r>
          </a:p>
        </p:txBody>
      </p:sp>
      <p:pic>
        <p:nvPicPr>
          <p:cNvPr id="5" name="Content Placeholder 4" descr="A screenshot of a computer&#10;&#10;Description automatically generated with medium confidence">
            <a:extLst>
              <a:ext uri="{FF2B5EF4-FFF2-40B4-BE49-F238E27FC236}">
                <a16:creationId xmlns:a16="http://schemas.microsoft.com/office/drawing/2014/main" id="{BF36B508-1894-B573-14A4-CE71CF7841F9}"/>
              </a:ext>
            </a:extLst>
          </p:cNvPr>
          <p:cNvPicPr>
            <a:picLocks noGrp="1" noChangeAspect="1"/>
          </p:cNvPicPr>
          <p:nvPr>
            <p:ph idx="1"/>
          </p:nvPr>
        </p:nvPicPr>
        <p:blipFill>
          <a:blip r:embed="rId3"/>
          <a:stretch>
            <a:fillRect/>
          </a:stretch>
        </p:blipFill>
        <p:spPr>
          <a:xfrm>
            <a:off x="105186" y="969849"/>
            <a:ext cx="11811000" cy="2126719"/>
          </a:xfrm>
          <a:ln>
            <a:solidFill>
              <a:schemeClr val="tx1"/>
            </a:solidFill>
          </a:ln>
        </p:spPr>
      </p:pic>
      <p:pic>
        <p:nvPicPr>
          <p:cNvPr id="7" name="Picture 6" descr="A screenshot of a computer&#10;&#10;Description automatically generated with medium confidence">
            <a:extLst>
              <a:ext uri="{FF2B5EF4-FFF2-40B4-BE49-F238E27FC236}">
                <a16:creationId xmlns:a16="http://schemas.microsoft.com/office/drawing/2014/main" id="{EA8B646C-F28B-4630-7DA3-EAB6654125EA}"/>
              </a:ext>
            </a:extLst>
          </p:cNvPr>
          <p:cNvPicPr>
            <a:picLocks noChangeAspect="1"/>
          </p:cNvPicPr>
          <p:nvPr/>
        </p:nvPicPr>
        <p:blipFill>
          <a:blip r:embed="rId4"/>
          <a:stretch>
            <a:fillRect/>
          </a:stretch>
        </p:blipFill>
        <p:spPr>
          <a:xfrm>
            <a:off x="190499" y="3882333"/>
            <a:ext cx="11811000" cy="2579983"/>
          </a:xfrm>
          <a:prstGeom prst="rect">
            <a:avLst/>
          </a:prstGeom>
          <a:ln>
            <a:solidFill>
              <a:schemeClr val="tx1"/>
            </a:solidFill>
          </a:ln>
        </p:spPr>
      </p:pic>
      <p:sp>
        <p:nvSpPr>
          <p:cNvPr id="8" name="TextBox 7">
            <a:extLst>
              <a:ext uri="{FF2B5EF4-FFF2-40B4-BE49-F238E27FC236}">
                <a16:creationId xmlns:a16="http://schemas.microsoft.com/office/drawing/2014/main" id="{D01FC3B7-FB43-E5DF-9859-B6F6BE4545F7}"/>
              </a:ext>
            </a:extLst>
          </p:cNvPr>
          <p:cNvSpPr txBox="1"/>
          <p:nvPr/>
        </p:nvSpPr>
        <p:spPr>
          <a:xfrm>
            <a:off x="746732" y="3263777"/>
            <a:ext cx="10527908" cy="369332"/>
          </a:xfrm>
          <a:prstGeom prst="rect">
            <a:avLst/>
          </a:prstGeom>
          <a:noFill/>
        </p:spPr>
        <p:txBody>
          <a:bodyPr wrap="square" rtlCol="0">
            <a:spAutoFit/>
          </a:bodyPr>
          <a:lstStyle/>
          <a:p>
            <a:r>
              <a:rPr lang="en-US" dirty="0"/>
              <a:t>Merian unit mappings to MZ  indicate this scaffold is the Z chromosome – highly conserved in </a:t>
            </a:r>
            <a:r>
              <a:rPr lang="en-US" dirty="0" err="1"/>
              <a:t>leps</a:t>
            </a:r>
            <a:endParaRPr lang="en-US" dirty="0"/>
          </a:p>
        </p:txBody>
      </p:sp>
      <p:sp>
        <p:nvSpPr>
          <p:cNvPr id="9" name="TextBox 8">
            <a:extLst>
              <a:ext uri="{FF2B5EF4-FFF2-40B4-BE49-F238E27FC236}">
                <a16:creationId xmlns:a16="http://schemas.microsoft.com/office/drawing/2014/main" id="{AA0EABD7-9099-7186-9F47-694AF61A1407}"/>
              </a:ext>
            </a:extLst>
          </p:cNvPr>
          <p:cNvSpPr txBox="1"/>
          <p:nvPr/>
        </p:nvSpPr>
        <p:spPr>
          <a:xfrm>
            <a:off x="38492" y="6471526"/>
            <a:ext cx="6970400" cy="369332"/>
          </a:xfrm>
          <a:prstGeom prst="rect">
            <a:avLst/>
          </a:prstGeom>
          <a:noFill/>
        </p:spPr>
        <p:txBody>
          <a:bodyPr wrap="square" rtlCol="0">
            <a:spAutoFit/>
          </a:bodyPr>
          <a:lstStyle/>
          <a:p>
            <a:r>
              <a:rPr lang="en-US" dirty="0" err="1"/>
              <a:t>Merian</a:t>
            </a:r>
            <a:r>
              <a:rPr lang="en-US" dirty="0"/>
              <a:t> unit mappings indicate potential </a:t>
            </a:r>
            <a:r>
              <a:rPr lang="en-US" dirty="0" err="1"/>
              <a:t>misassembly</a:t>
            </a:r>
            <a:r>
              <a:rPr lang="en-US" dirty="0"/>
              <a:t> or fusion</a:t>
            </a:r>
          </a:p>
        </p:txBody>
      </p:sp>
      <p:sp>
        <p:nvSpPr>
          <p:cNvPr id="10" name="TextBox 9">
            <a:extLst>
              <a:ext uri="{FF2B5EF4-FFF2-40B4-BE49-F238E27FC236}">
                <a16:creationId xmlns:a16="http://schemas.microsoft.com/office/drawing/2014/main" id="{25C3F74B-D488-31DC-2EF0-1F627EBA877E}"/>
              </a:ext>
            </a:extLst>
          </p:cNvPr>
          <p:cNvSpPr txBox="1"/>
          <p:nvPr/>
        </p:nvSpPr>
        <p:spPr>
          <a:xfrm>
            <a:off x="4994787" y="4562823"/>
            <a:ext cx="4542503" cy="1750142"/>
          </a:xfrm>
          <a:prstGeom prst="rect">
            <a:avLst/>
          </a:prstGeom>
          <a:noFill/>
          <a:ln w="31750">
            <a:solidFill>
              <a:srgbClr val="FF0000"/>
            </a:solidFill>
          </a:ln>
        </p:spPr>
        <p:txBody>
          <a:bodyPr wrap="square" rtlCol="0">
            <a:spAutoFit/>
          </a:bodyPr>
          <a:lstStyle/>
          <a:p>
            <a:endParaRPr lang="en-US" dirty="0"/>
          </a:p>
        </p:txBody>
      </p:sp>
      <p:sp>
        <p:nvSpPr>
          <p:cNvPr id="11" name="TextBox 10">
            <a:extLst>
              <a:ext uri="{FF2B5EF4-FFF2-40B4-BE49-F238E27FC236}">
                <a16:creationId xmlns:a16="http://schemas.microsoft.com/office/drawing/2014/main" id="{0038D60E-5851-3AF6-5242-5D1131FFC70A}"/>
              </a:ext>
            </a:extLst>
          </p:cNvPr>
          <p:cNvSpPr txBox="1"/>
          <p:nvPr/>
        </p:nvSpPr>
        <p:spPr>
          <a:xfrm>
            <a:off x="259326" y="4562823"/>
            <a:ext cx="4542503" cy="1750142"/>
          </a:xfrm>
          <a:prstGeom prst="rect">
            <a:avLst/>
          </a:prstGeom>
          <a:noFill/>
          <a:ln w="31750">
            <a:solidFill>
              <a:srgbClr val="FF0000"/>
            </a:solidFill>
          </a:ln>
        </p:spPr>
        <p:txBody>
          <a:bodyPr wrap="square" rtlCol="0">
            <a:spAutoFit/>
          </a:bodyPr>
          <a:lstStyle/>
          <a:p>
            <a:endParaRPr lang="en-US" dirty="0"/>
          </a:p>
        </p:txBody>
      </p:sp>
      <p:sp>
        <p:nvSpPr>
          <p:cNvPr id="12" name="TextBox 11">
            <a:extLst>
              <a:ext uri="{FF2B5EF4-FFF2-40B4-BE49-F238E27FC236}">
                <a16:creationId xmlns:a16="http://schemas.microsoft.com/office/drawing/2014/main" id="{FBDE4077-AFF9-B09E-2B04-DA24B2A82EE3}"/>
              </a:ext>
            </a:extLst>
          </p:cNvPr>
          <p:cNvSpPr txBox="1"/>
          <p:nvPr/>
        </p:nvSpPr>
        <p:spPr>
          <a:xfrm>
            <a:off x="396977" y="5784612"/>
            <a:ext cx="2798507" cy="369332"/>
          </a:xfrm>
          <a:prstGeom prst="rect">
            <a:avLst/>
          </a:prstGeom>
          <a:noFill/>
        </p:spPr>
        <p:txBody>
          <a:bodyPr wrap="square" rtlCol="0">
            <a:spAutoFit/>
          </a:bodyPr>
          <a:lstStyle/>
          <a:p>
            <a:r>
              <a:rPr lang="en-US" dirty="0"/>
              <a:t>Mappings to </a:t>
            </a:r>
            <a:r>
              <a:rPr lang="en-US" dirty="0" err="1"/>
              <a:t>Merian</a:t>
            </a:r>
            <a:r>
              <a:rPr lang="en-US" dirty="0"/>
              <a:t> unit 28</a:t>
            </a:r>
          </a:p>
        </p:txBody>
      </p:sp>
      <p:sp>
        <p:nvSpPr>
          <p:cNvPr id="13" name="TextBox 12">
            <a:extLst>
              <a:ext uri="{FF2B5EF4-FFF2-40B4-BE49-F238E27FC236}">
                <a16:creationId xmlns:a16="http://schemas.microsoft.com/office/drawing/2014/main" id="{938AEB09-1152-41EE-6F2C-C4D6EB9CF1E1}"/>
              </a:ext>
            </a:extLst>
          </p:cNvPr>
          <p:cNvSpPr txBox="1"/>
          <p:nvPr/>
        </p:nvSpPr>
        <p:spPr>
          <a:xfrm>
            <a:off x="5337686" y="5785007"/>
            <a:ext cx="2798507" cy="369332"/>
          </a:xfrm>
          <a:prstGeom prst="rect">
            <a:avLst/>
          </a:prstGeom>
          <a:noFill/>
        </p:spPr>
        <p:txBody>
          <a:bodyPr wrap="square" rtlCol="0">
            <a:spAutoFit/>
          </a:bodyPr>
          <a:lstStyle/>
          <a:p>
            <a:r>
              <a:rPr lang="en-US" dirty="0"/>
              <a:t>Mappings to </a:t>
            </a:r>
            <a:r>
              <a:rPr lang="en-US" dirty="0" err="1"/>
              <a:t>Merian</a:t>
            </a:r>
            <a:r>
              <a:rPr lang="en-US" dirty="0"/>
              <a:t> unit 3</a:t>
            </a:r>
          </a:p>
        </p:txBody>
      </p:sp>
      <p:grpSp>
        <p:nvGrpSpPr>
          <p:cNvPr id="3" name="Group 2">
            <a:extLst>
              <a:ext uri="{FF2B5EF4-FFF2-40B4-BE49-F238E27FC236}">
                <a16:creationId xmlns:a16="http://schemas.microsoft.com/office/drawing/2014/main" id="{98325416-A0F7-18C3-2E51-D5408C2B826D}"/>
              </a:ext>
            </a:extLst>
          </p:cNvPr>
          <p:cNvGrpSpPr/>
          <p:nvPr/>
        </p:nvGrpSpPr>
        <p:grpSpPr>
          <a:xfrm>
            <a:off x="9715499" y="225225"/>
            <a:ext cx="2286000" cy="802640"/>
            <a:chOff x="9278734" y="0"/>
            <a:chExt cx="2913266" cy="952500"/>
          </a:xfrm>
        </p:grpSpPr>
        <p:pic>
          <p:nvPicPr>
            <p:cNvPr id="4" name="Picture 3" descr="A picture containing drawing, graphics, sketch, child art&#10;&#10;Description automatically generated">
              <a:extLst>
                <a:ext uri="{FF2B5EF4-FFF2-40B4-BE49-F238E27FC236}">
                  <a16:creationId xmlns:a16="http://schemas.microsoft.com/office/drawing/2014/main" id="{5D9DF85B-3535-6613-527B-D989E3A7774A}"/>
                </a:ext>
              </a:extLst>
            </p:cNvPr>
            <p:cNvPicPr>
              <a:picLocks noChangeAspect="1"/>
            </p:cNvPicPr>
            <p:nvPr/>
          </p:nvPicPr>
          <p:blipFill>
            <a:blip r:embed="rId5"/>
            <a:stretch>
              <a:fillRect/>
            </a:stretch>
          </p:blipFill>
          <p:spPr>
            <a:xfrm>
              <a:off x="10824550" y="0"/>
              <a:ext cx="1367450" cy="952500"/>
            </a:xfrm>
            <a:prstGeom prst="rect">
              <a:avLst/>
            </a:prstGeom>
          </p:spPr>
        </p:pic>
        <p:pic>
          <p:nvPicPr>
            <p:cNvPr id="6" name="Picture 2" descr="Wellcome Sanger Institute">
              <a:extLst>
                <a:ext uri="{FF2B5EF4-FFF2-40B4-BE49-F238E27FC236}">
                  <a16:creationId xmlns:a16="http://schemas.microsoft.com/office/drawing/2014/main" id="{0A1A4535-2229-145D-C558-69E195EFCEE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278734" y="0"/>
              <a:ext cx="1545816" cy="812800"/>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6" name="Straight Arrow Connector 15">
            <a:extLst>
              <a:ext uri="{FF2B5EF4-FFF2-40B4-BE49-F238E27FC236}">
                <a16:creationId xmlns:a16="http://schemas.microsoft.com/office/drawing/2014/main" id="{15EB0858-4D2B-ACA0-06DF-651E37DEEA26}"/>
              </a:ext>
            </a:extLst>
          </p:cNvPr>
          <p:cNvCxnSpPr/>
          <p:nvPr/>
        </p:nvCxnSpPr>
        <p:spPr>
          <a:xfrm flipV="1">
            <a:off x="2633031" y="2500829"/>
            <a:ext cx="1299991" cy="585746"/>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185487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7F350A9-32A0-E16E-AF82-1DAC82D18976}"/>
              </a:ext>
            </a:extLst>
          </p:cNvPr>
          <p:cNvSpPr txBox="1"/>
          <p:nvPr/>
        </p:nvSpPr>
        <p:spPr>
          <a:xfrm>
            <a:off x="1992213" y="78154"/>
            <a:ext cx="7639667" cy="646331"/>
          </a:xfrm>
          <a:prstGeom prst="rect">
            <a:avLst/>
          </a:prstGeom>
          <a:noFill/>
        </p:spPr>
        <p:txBody>
          <a:bodyPr wrap="square" rtlCol="0">
            <a:spAutoFit/>
          </a:bodyPr>
          <a:lstStyle/>
          <a:p>
            <a:r>
              <a:rPr lang="en-US" sz="3600" b="1" dirty="0">
                <a:latin typeface="+mj-lt"/>
              </a:rPr>
              <a:t>Future development and improvement </a:t>
            </a:r>
          </a:p>
        </p:txBody>
      </p:sp>
      <p:sp>
        <p:nvSpPr>
          <p:cNvPr id="11" name="TextBox 10">
            <a:extLst>
              <a:ext uri="{FF2B5EF4-FFF2-40B4-BE49-F238E27FC236}">
                <a16:creationId xmlns:a16="http://schemas.microsoft.com/office/drawing/2014/main" id="{190BFC8F-D076-731F-D75E-9D1001E525E7}"/>
              </a:ext>
            </a:extLst>
          </p:cNvPr>
          <p:cNvSpPr txBox="1"/>
          <p:nvPr/>
        </p:nvSpPr>
        <p:spPr>
          <a:xfrm>
            <a:off x="516836" y="5145205"/>
            <a:ext cx="10854813" cy="1077218"/>
          </a:xfrm>
          <a:prstGeom prst="rect">
            <a:avLst/>
          </a:prstGeom>
          <a:noFill/>
        </p:spPr>
        <p:txBody>
          <a:bodyPr wrap="square" rtlCol="0">
            <a:spAutoFit/>
          </a:bodyPr>
          <a:lstStyle/>
          <a:p>
            <a:r>
              <a:rPr lang="en-US" sz="2800" b="1" dirty="0" err="1">
                <a:solidFill>
                  <a:srgbClr val="FF0000"/>
                </a:solidFill>
              </a:rPr>
              <a:t>Jbrowse</a:t>
            </a:r>
            <a:r>
              <a:rPr lang="en-US" sz="2800" b="1" dirty="0">
                <a:solidFill>
                  <a:srgbClr val="FF0000"/>
                </a:solidFill>
              </a:rPr>
              <a:t> for curated assemblies:</a:t>
            </a:r>
          </a:p>
          <a:p>
            <a:pPr marL="742950" lvl="1" indent="-285750">
              <a:buFont typeface="Courier New" panose="02070309020205020404" pitchFamily="49" charset="0"/>
              <a:buChar char="o"/>
            </a:pPr>
            <a:r>
              <a:rPr lang="en-US" dirty="0"/>
              <a:t>Curated assemblies could be uploaded for downstream users</a:t>
            </a:r>
          </a:p>
          <a:p>
            <a:pPr marL="742950" lvl="1" indent="-285750">
              <a:buFont typeface="Courier New" panose="02070309020205020404" pitchFamily="49" charset="0"/>
              <a:buChar char="o"/>
            </a:pPr>
            <a:r>
              <a:rPr lang="en-US" dirty="0"/>
              <a:t>Additional plugins could be implemented for other available data sets</a:t>
            </a:r>
          </a:p>
        </p:txBody>
      </p:sp>
      <p:sp>
        <p:nvSpPr>
          <p:cNvPr id="12" name="TextBox 11">
            <a:extLst>
              <a:ext uri="{FF2B5EF4-FFF2-40B4-BE49-F238E27FC236}">
                <a16:creationId xmlns:a16="http://schemas.microsoft.com/office/drawing/2014/main" id="{8DE99458-8103-3D1A-DAB6-4273C9481CA6}"/>
              </a:ext>
            </a:extLst>
          </p:cNvPr>
          <p:cNvSpPr txBox="1"/>
          <p:nvPr/>
        </p:nvSpPr>
        <p:spPr>
          <a:xfrm>
            <a:off x="516835" y="655379"/>
            <a:ext cx="10854813" cy="1231106"/>
          </a:xfrm>
          <a:prstGeom prst="rect">
            <a:avLst/>
          </a:prstGeom>
          <a:noFill/>
        </p:spPr>
        <p:txBody>
          <a:bodyPr wrap="square" rtlCol="0">
            <a:spAutoFit/>
          </a:bodyPr>
          <a:lstStyle/>
          <a:p>
            <a:endParaRPr lang="en-US" sz="2800" b="1" dirty="0"/>
          </a:p>
          <a:p>
            <a:r>
              <a:rPr lang="en-US" sz="2800" b="1" dirty="0"/>
              <a:t>Markers and Linkage maps:</a:t>
            </a:r>
          </a:p>
          <a:p>
            <a:pPr marL="742950" lvl="1" indent="-285750">
              <a:buFont typeface="Courier New" panose="02070309020205020404" pitchFamily="49" charset="0"/>
              <a:buChar char="o"/>
            </a:pPr>
            <a:r>
              <a:rPr lang="en-US" dirty="0"/>
              <a:t>Useful for sex chromosome identification</a:t>
            </a:r>
          </a:p>
        </p:txBody>
      </p:sp>
      <p:sp>
        <p:nvSpPr>
          <p:cNvPr id="14" name="TextBox 13">
            <a:extLst>
              <a:ext uri="{FF2B5EF4-FFF2-40B4-BE49-F238E27FC236}">
                <a16:creationId xmlns:a16="http://schemas.microsoft.com/office/drawing/2014/main" id="{259AEBE9-2AC6-0C6F-E585-867E24935CF8}"/>
              </a:ext>
            </a:extLst>
          </p:cNvPr>
          <p:cNvSpPr txBox="1"/>
          <p:nvPr/>
        </p:nvSpPr>
        <p:spPr>
          <a:xfrm>
            <a:off x="516835" y="2071047"/>
            <a:ext cx="10854813" cy="800219"/>
          </a:xfrm>
          <a:prstGeom prst="rect">
            <a:avLst/>
          </a:prstGeom>
          <a:noFill/>
        </p:spPr>
        <p:txBody>
          <a:bodyPr wrap="square" rtlCol="0">
            <a:spAutoFit/>
          </a:bodyPr>
          <a:lstStyle/>
          <a:p>
            <a:r>
              <a:rPr lang="en-US" sz="2800" b="1" dirty="0"/>
              <a:t>Ancestral unit markers: </a:t>
            </a:r>
          </a:p>
          <a:p>
            <a:pPr marL="742950" lvl="1" indent="-285750">
              <a:buFont typeface="Courier New" panose="02070309020205020404" pitchFamily="49" charset="0"/>
              <a:buChar char="o"/>
            </a:pPr>
            <a:r>
              <a:rPr lang="en-US" dirty="0"/>
              <a:t>e.g. </a:t>
            </a:r>
            <a:r>
              <a:rPr lang="en-US" dirty="0" err="1"/>
              <a:t>Nigon</a:t>
            </a:r>
            <a:r>
              <a:rPr lang="en-US" dirty="0"/>
              <a:t> units for Nematodes, Muller elements in Drosophila</a:t>
            </a:r>
          </a:p>
        </p:txBody>
      </p:sp>
      <p:sp>
        <p:nvSpPr>
          <p:cNvPr id="16" name="TextBox 15">
            <a:extLst>
              <a:ext uri="{FF2B5EF4-FFF2-40B4-BE49-F238E27FC236}">
                <a16:creationId xmlns:a16="http://schemas.microsoft.com/office/drawing/2014/main" id="{8D7D782E-D09B-688B-6C30-17216FD07970}"/>
              </a:ext>
            </a:extLst>
          </p:cNvPr>
          <p:cNvSpPr txBox="1"/>
          <p:nvPr/>
        </p:nvSpPr>
        <p:spPr>
          <a:xfrm>
            <a:off x="516835" y="3087327"/>
            <a:ext cx="10854813" cy="1231106"/>
          </a:xfrm>
          <a:prstGeom prst="rect">
            <a:avLst/>
          </a:prstGeom>
          <a:noFill/>
        </p:spPr>
        <p:txBody>
          <a:bodyPr wrap="square" rtlCol="0">
            <a:spAutoFit/>
          </a:bodyPr>
          <a:lstStyle/>
          <a:p>
            <a:r>
              <a:rPr lang="en-US" sz="2800" b="1" dirty="0"/>
              <a:t>Centromeric repeat track : </a:t>
            </a:r>
          </a:p>
          <a:p>
            <a:pPr marL="285750" indent="-285750">
              <a:buFont typeface="Courier New" panose="02070309020205020404" pitchFamily="49" charset="0"/>
              <a:buChar char="o"/>
            </a:pPr>
            <a:r>
              <a:rPr lang="en-US" dirty="0"/>
              <a:t>GRIT curators to work with assembly group to identify candidate centromeric sequences</a:t>
            </a:r>
          </a:p>
          <a:p>
            <a:endParaRPr lang="en-US" sz="2800" b="1" dirty="0"/>
          </a:p>
        </p:txBody>
      </p:sp>
      <p:grpSp>
        <p:nvGrpSpPr>
          <p:cNvPr id="2" name="Group 1">
            <a:extLst>
              <a:ext uri="{FF2B5EF4-FFF2-40B4-BE49-F238E27FC236}">
                <a16:creationId xmlns:a16="http://schemas.microsoft.com/office/drawing/2014/main" id="{C9E14AD6-40CA-A4AC-B3E7-2CE6D9294300}"/>
              </a:ext>
            </a:extLst>
          </p:cNvPr>
          <p:cNvGrpSpPr/>
          <p:nvPr/>
        </p:nvGrpSpPr>
        <p:grpSpPr>
          <a:xfrm>
            <a:off x="9906000" y="0"/>
            <a:ext cx="2286000" cy="802640"/>
            <a:chOff x="9278734" y="0"/>
            <a:chExt cx="2913266" cy="952500"/>
          </a:xfrm>
        </p:grpSpPr>
        <p:pic>
          <p:nvPicPr>
            <p:cNvPr id="3" name="Picture 2" descr="A picture containing drawing, graphics, sketch, child art&#10;&#10;Description automatically generated">
              <a:extLst>
                <a:ext uri="{FF2B5EF4-FFF2-40B4-BE49-F238E27FC236}">
                  <a16:creationId xmlns:a16="http://schemas.microsoft.com/office/drawing/2014/main" id="{B73844F5-1F40-52B9-97B0-3436B76DB096}"/>
                </a:ext>
              </a:extLst>
            </p:cNvPr>
            <p:cNvPicPr>
              <a:picLocks noChangeAspect="1"/>
            </p:cNvPicPr>
            <p:nvPr/>
          </p:nvPicPr>
          <p:blipFill>
            <a:blip r:embed="rId3"/>
            <a:stretch>
              <a:fillRect/>
            </a:stretch>
          </p:blipFill>
          <p:spPr>
            <a:xfrm>
              <a:off x="10824550" y="0"/>
              <a:ext cx="1367450" cy="952500"/>
            </a:xfrm>
            <a:prstGeom prst="rect">
              <a:avLst/>
            </a:prstGeom>
          </p:spPr>
        </p:pic>
        <p:pic>
          <p:nvPicPr>
            <p:cNvPr id="4" name="Picture 2" descr="Wellcome Sanger Institute">
              <a:extLst>
                <a:ext uri="{FF2B5EF4-FFF2-40B4-BE49-F238E27FC236}">
                  <a16:creationId xmlns:a16="http://schemas.microsoft.com/office/drawing/2014/main" id="{559DB422-F4CF-4940-9584-D8D27E397C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78734" y="0"/>
              <a:ext cx="1545816" cy="812800"/>
            </a:xfrm>
            <a:prstGeom prst="rect">
              <a:avLst/>
            </a:prstGeom>
            <a:noFill/>
            <a:extLst>
              <a:ext uri="{909E8E84-426E-40DD-AFC4-6F175D3DCCD1}">
                <a14:hiddenFill xmlns:a14="http://schemas.microsoft.com/office/drawing/2010/main">
                  <a:solidFill>
                    <a:srgbClr val="FFFFFF"/>
                  </a:solidFill>
                </a14:hiddenFill>
              </a:ext>
            </a:extLst>
          </p:spPr>
        </p:pic>
      </p:grpSp>
      <p:sp>
        <p:nvSpPr>
          <p:cNvPr id="6" name="TextBox 5">
            <a:extLst>
              <a:ext uri="{FF2B5EF4-FFF2-40B4-BE49-F238E27FC236}">
                <a16:creationId xmlns:a16="http://schemas.microsoft.com/office/drawing/2014/main" id="{63C980BA-EB7B-144E-9270-87AFD1CA56E7}"/>
              </a:ext>
            </a:extLst>
          </p:cNvPr>
          <p:cNvSpPr txBox="1"/>
          <p:nvPr/>
        </p:nvSpPr>
        <p:spPr>
          <a:xfrm>
            <a:off x="516835" y="4134384"/>
            <a:ext cx="10854813" cy="800219"/>
          </a:xfrm>
          <a:prstGeom prst="rect">
            <a:avLst/>
          </a:prstGeom>
          <a:noFill/>
        </p:spPr>
        <p:txBody>
          <a:bodyPr wrap="square" rtlCol="0">
            <a:spAutoFit/>
          </a:bodyPr>
          <a:lstStyle/>
          <a:p>
            <a:r>
              <a:rPr lang="en-US" sz="2800" b="1" dirty="0"/>
              <a:t>Implementation of further plugins: </a:t>
            </a:r>
          </a:p>
          <a:p>
            <a:pPr marL="742950" lvl="1" indent="-285750">
              <a:buFont typeface="Courier New" panose="02070309020205020404" pitchFamily="49" charset="0"/>
              <a:buChar char="o"/>
            </a:pPr>
            <a:r>
              <a:rPr lang="en-US" dirty="0"/>
              <a:t>e.g. </a:t>
            </a:r>
            <a:r>
              <a:rPr lang="en-US" dirty="0" err="1"/>
              <a:t>Circos</a:t>
            </a:r>
            <a:r>
              <a:rPr lang="en-US" dirty="0"/>
              <a:t> plots to show comparative relationships</a:t>
            </a:r>
          </a:p>
        </p:txBody>
      </p:sp>
    </p:spTree>
    <p:extLst>
      <p:ext uri="{BB962C8B-B14F-4D97-AF65-F5344CB8AC3E}">
        <p14:creationId xmlns:p14="http://schemas.microsoft.com/office/powerpoint/2010/main" val="696783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0801EB9-2F47-344C-B753-846089DE8C33}"/>
              </a:ext>
            </a:extLst>
          </p:cNvPr>
          <p:cNvSpPr txBox="1">
            <a:spLocks/>
          </p:cNvSpPr>
          <p:nvPr/>
        </p:nvSpPr>
        <p:spPr>
          <a:xfrm>
            <a:off x="3122542" y="22015"/>
            <a:ext cx="5946913"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How to use </a:t>
            </a:r>
            <a:r>
              <a:rPr lang="en-US" b="1" dirty="0" err="1"/>
              <a:t>PretextView</a:t>
            </a:r>
            <a:endParaRPr lang="en-US" b="1" dirty="0"/>
          </a:p>
        </p:txBody>
      </p:sp>
      <p:grpSp>
        <p:nvGrpSpPr>
          <p:cNvPr id="5" name="Group 4">
            <a:extLst>
              <a:ext uri="{FF2B5EF4-FFF2-40B4-BE49-F238E27FC236}">
                <a16:creationId xmlns:a16="http://schemas.microsoft.com/office/drawing/2014/main" id="{81DC9A39-83CB-9A98-C7D4-8A3852042121}"/>
              </a:ext>
            </a:extLst>
          </p:cNvPr>
          <p:cNvGrpSpPr/>
          <p:nvPr/>
        </p:nvGrpSpPr>
        <p:grpSpPr>
          <a:xfrm>
            <a:off x="9715499" y="225225"/>
            <a:ext cx="2286000" cy="802640"/>
            <a:chOff x="9278734" y="0"/>
            <a:chExt cx="2913266" cy="952500"/>
          </a:xfrm>
        </p:grpSpPr>
        <p:pic>
          <p:nvPicPr>
            <p:cNvPr id="6" name="Picture 5" descr="A picture containing drawing, graphics, sketch, child art&#10;&#10;Description automatically generated">
              <a:extLst>
                <a:ext uri="{FF2B5EF4-FFF2-40B4-BE49-F238E27FC236}">
                  <a16:creationId xmlns:a16="http://schemas.microsoft.com/office/drawing/2014/main" id="{CA83FD26-1CDB-6B9C-1918-377CB2ED09A6}"/>
                </a:ext>
              </a:extLst>
            </p:cNvPr>
            <p:cNvPicPr>
              <a:picLocks noChangeAspect="1"/>
            </p:cNvPicPr>
            <p:nvPr/>
          </p:nvPicPr>
          <p:blipFill>
            <a:blip r:embed="rId2"/>
            <a:stretch>
              <a:fillRect/>
            </a:stretch>
          </p:blipFill>
          <p:spPr>
            <a:xfrm>
              <a:off x="10824550" y="0"/>
              <a:ext cx="1367450" cy="952500"/>
            </a:xfrm>
            <a:prstGeom prst="rect">
              <a:avLst/>
            </a:prstGeom>
          </p:spPr>
        </p:pic>
        <p:pic>
          <p:nvPicPr>
            <p:cNvPr id="7" name="Picture 2" descr="Wellcome Sanger Institute">
              <a:extLst>
                <a:ext uri="{FF2B5EF4-FFF2-40B4-BE49-F238E27FC236}">
                  <a16:creationId xmlns:a16="http://schemas.microsoft.com/office/drawing/2014/main" id="{D6F73F8D-E671-B3E5-1713-ADD0B09406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78734" y="0"/>
              <a:ext cx="1545816" cy="812800"/>
            </a:xfrm>
            <a:prstGeom prst="rect">
              <a:avLst/>
            </a:prstGeom>
            <a:noFill/>
            <a:extLst>
              <a:ext uri="{909E8E84-426E-40DD-AFC4-6F175D3DCCD1}">
                <a14:hiddenFill xmlns:a14="http://schemas.microsoft.com/office/drawing/2010/main">
                  <a:solidFill>
                    <a:srgbClr val="FFFFFF"/>
                  </a:solidFill>
                </a14:hiddenFill>
              </a:ext>
            </a:extLst>
          </p:spPr>
        </p:pic>
      </p:grpSp>
      <p:sp>
        <p:nvSpPr>
          <p:cNvPr id="9" name="TextBox 8">
            <a:extLst>
              <a:ext uri="{FF2B5EF4-FFF2-40B4-BE49-F238E27FC236}">
                <a16:creationId xmlns:a16="http://schemas.microsoft.com/office/drawing/2014/main" id="{83ED767B-FDE1-3A64-A54D-0864BC0D769E}"/>
              </a:ext>
            </a:extLst>
          </p:cNvPr>
          <p:cNvSpPr txBox="1"/>
          <p:nvPr/>
        </p:nvSpPr>
        <p:spPr>
          <a:xfrm>
            <a:off x="2524349" y="1162912"/>
            <a:ext cx="7873445" cy="369332"/>
          </a:xfrm>
          <a:prstGeom prst="rect">
            <a:avLst/>
          </a:prstGeom>
          <a:noFill/>
        </p:spPr>
        <p:txBody>
          <a:bodyPr wrap="square">
            <a:spAutoFit/>
          </a:bodyPr>
          <a:lstStyle/>
          <a:p>
            <a:r>
              <a:rPr lang="en-US" dirty="0"/>
              <a:t>Download </a:t>
            </a:r>
            <a:r>
              <a:rPr lang="en-US" dirty="0" err="1"/>
              <a:t>PretextView</a:t>
            </a:r>
            <a:r>
              <a:rPr lang="en-US" dirty="0"/>
              <a:t> from: </a:t>
            </a:r>
            <a:r>
              <a:rPr lang="en-US" b="1" dirty="0"/>
              <a:t>https://</a:t>
            </a:r>
            <a:r>
              <a:rPr lang="en-US" b="1" dirty="0" err="1"/>
              <a:t>github.com</a:t>
            </a:r>
            <a:r>
              <a:rPr lang="en-US" b="1" dirty="0"/>
              <a:t>/sanger-</a:t>
            </a:r>
            <a:r>
              <a:rPr lang="en-US" b="1" dirty="0" err="1"/>
              <a:t>tol</a:t>
            </a:r>
            <a:r>
              <a:rPr lang="en-US" b="1" dirty="0"/>
              <a:t>/</a:t>
            </a:r>
            <a:r>
              <a:rPr lang="en-US" b="1" dirty="0" err="1"/>
              <a:t>PretextView</a:t>
            </a:r>
            <a:endParaRPr lang="en-US" b="1" dirty="0"/>
          </a:p>
        </p:txBody>
      </p:sp>
      <p:pic>
        <p:nvPicPr>
          <p:cNvPr id="11" name="Picture 10" descr="A screenshot of a computer&#10;&#10;Description automatically generated">
            <a:extLst>
              <a:ext uri="{FF2B5EF4-FFF2-40B4-BE49-F238E27FC236}">
                <a16:creationId xmlns:a16="http://schemas.microsoft.com/office/drawing/2014/main" id="{0812BDC3-6CC2-FC1C-0C46-E7ABB2E85953}"/>
              </a:ext>
            </a:extLst>
          </p:cNvPr>
          <p:cNvPicPr>
            <a:picLocks noChangeAspect="1"/>
          </p:cNvPicPr>
          <p:nvPr/>
        </p:nvPicPr>
        <p:blipFill>
          <a:blip r:embed="rId4"/>
          <a:stretch>
            <a:fillRect/>
          </a:stretch>
        </p:blipFill>
        <p:spPr>
          <a:xfrm>
            <a:off x="410641" y="1875244"/>
            <a:ext cx="6281879" cy="4542137"/>
          </a:xfrm>
          <a:prstGeom prst="rect">
            <a:avLst/>
          </a:prstGeom>
        </p:spPr>
      </p:pic>
      <p:sp>
        <p:nvSpPr>
          <p:cNvPr id="12" name="Rectangle 11">
            <a:extLst>
              <a:ext uri="{FF2B5EF4-FFF2-40B4-BE49-F238E27FC236}">
                <a16:creationId xmlns:a16="http://schemas.microsoft.com/office/drawing/2014/main" id="{3FDFD807-4665-B123-4723-713E315331EB}"/>
              </a:ext>
            </a:extLst>
          </p:cNvPr>
          <p:cNvSpPr/>
          <p:nvPr/>
        </p:nvSpPr>
        <p:spPr>
          <a:xfrm>
            <a:off x="4890052" y="3975652"/>
            <a:ext cx="1364974" cy="742122"/>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descr="A screenshot of a computer&#10;&#10;Description automatically generated">
            <a:extLst>
              <a:ext uri="{FF2B5EF4-FFF2-40B4-BE49-F238E27FC236}">
                <a16:creationId xmlns:a16="http://schemas.microsoft.com/office/drawing/2014/main" id="{B8755BE7-A7F4-1138-71DB-B2F116718F74}"/>
              </a:ext>
            </a:extLst>
          </p:cNvPr>
          <p:cNvPicPr>
            <a:picLocks noChangeAspect="1"/>
          </p:cNvPicPr>
          <p:nvPr/>
        </p:nvPicPr>
        <p:blipFill>
          <a:blip r:embed="rId5"/>
          <a:stretch>
            <a:fillRect/>
          </a:stretch>
        </p:blipFill>
        <p:spPr>
          <a:xfrm>
            <a:off x="7647607" y="3456259"/>
            <a:ext cx="3868532" cy="2002736"/>
          </a:xfrm>
          <a:prstGeom prst="rect">
            <a:avLst/>
          </a:prstGeom>
        </p:spPr>
      </p:pic>
      <p:cxnSp>
        <p:nvCxnSpPr>
          <p:cNvPr id="16" name="Straight Arrow Connector 15">
            <a:extLst>
              <a:ext uri="{FF2B5EF4-FFF2-40B4-BE49-F238E27FC236}">
                <a16:creationId xmlns:a16="http://schemas.microsoft.com/office/drawing/2014/main" id="{F841E194-7CAF-2661-01FE-E51636BACA5D}"/>
              </a:ext>
            </a:extLst>
          </p:cNvPr>
          <p:cNvCxnSpPr>
            <a:cxnSpLocks/>
          </p:cNvCxnSpPr>
          <p:nvPr/>
        </p:nvCxnSpPr>
        <p:spPr>
          <a:xfrm>
            <a:off x="6461072" y="4346713"/>
            <a:ext cx="999902"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932470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118713-5F5A-524B-95C4-8C4D42127B64}"/>
              </a:ext>
            </a:extLst>
          </p:cNvPr>
          <p:cNvSpPr>
            <a:spLocks noGrp="1"/>
          </p:cNvSpPr>
          <p:nvPr>
            <p:ph type="title"/>
          </p:nvPr>
        </p:nvSpPr>
        <p:spPr>
          <a:xfrm>
            <a:off x="3435626" y="101182"/>
            <a:ext cx="10515600" cy="1325563"/>
          </a:xfrm>
        </p:spPr>
        <p:txBody>
          <a:bodyPr/>
          <a:lstStyle/>
          <a:p>
            <a:r>
              <a:rPr lang="en-US" b="1" dirty="0"/>
              <a:t>How to use </a:t>
            </a:r>
            <a:r>
              <a:rPr lang="en-US" b="1" dirty="0" err="1"/>
              <a:t>PretextView</a:t>
            </a:r>
            <a:endParaRPr lang="en-US" b="1" dirty="0"/>
          </a:p>
        </p:txBody>
      </p:sp>
      <p:sp>
        <p:nvSpPr>
          <p:cNvPr id="3" name="Content Placeholder 2">
            <a:extLst>
              <a:ext uri="{FF2B5EF4-FFF2-40B4-BE49-F238E27FC236}">
                <a16:creationId xmlns:a16="http://schemas.microsoft.com/office/drawing/2014/main" id="{77893E71-5425-C69C-0A09-7E946A2FF1F3}"/>
              </a:ext>
            </a:extLst>
          </p:cNvPr>
          <p:cNvSpPr>
            <a:spLocks noGrp="1"/>
          </p:cNvSpPr>
          <p:nvPr>
            <p:ph idx="1"/>
          </p:nvPr>
        </p:nvSpPr>
        <p:spPr>
          <a:xfrm>
            <a:off x="838200" y="1151908"/>
            <a:ext cx="10770704" cy="5025055"/>
          </a:xfrm>
        </p:spPr>
        <p:txBody>
          <a:bodyPr>
            <a:normAutofit fontScale="92500" lnSpcReduction="10000"/>
          </a:bodyPr>
          <a:lstStyle/>
          <a:p>
            <a:r>
              <a:rPr lang="en-US" dirty="0"/>
              <a:t>Click ‘Load Map’ and open a map</a:t>
            </a:r>
          </a:p>
          <a:p>
            <a:endParaRPr lang="en-US" dirty="0"/>
          </a:p>
          <a:p>
            <a:r>
              <a:rPr lang="en-US" dirty="0"/>
              <a:t>Keyboard Shortcuts</a:t>
            </a:r>
          </a:p>
          <a:p>
            <a:r>
              <a:rPr lang="en-US" b="1" dirty="0"/>
              <a:t>Press ‘U’ to open menu</a:t>
            </a:r>
          </a:p>
          <a:p>
            <a:r>
              <a:rPr lang="en-US" b="1" dirty="0"/>
              <a:t>Press ‘E’ to enter the Edit mode and make edits</a:t>
            </a:r>
          </a:p>
          <a:p>
            <a:pPr lvl="1"/>
            <a:r>
              <a:rPr lang="en-US" dirty="0"/>
              <a:t>Press ‘Q’ to undo an edit</a:t>
            </a:r>
          </a:p>
          <a:p>
            <a:pPr lvl="1"/>
            <a:r>
              <a:rPr lang="en-US" dirty="0"/>
              <a:t>Press ‘W’ to redo an edit</a:t>
            </a:r>
          </a:p>
          <a:p>
            <a:pPr lvl="1"/>
            <a:r>
              <a:rPr lang="en-US" dirty="0"/>
              <a:t>Click middle button to flip (invert) a scaffold</a:t>
            </a:r>
          </a:p>
          <a:p>
            <a:pPr marL="457200" lvl="1" indent="0">
              <a:buNone/>
            </a:pPr>
            <a:endParaRPr lang="en-US" dirty="0"/>
          </a:p>
          <a:p>
            <a:pPr marL="142875" lvl="1" indent="-92075"/>
            <a:r>
              <a:rPr lang="en-US" sz="2800" b="1" dirty="0"/>
              <a:t>Press ‘S’ to enter the Scaffold mode: Paint scaffolds blocks as </a:t>
            </a:r>
            <a:r>
              <a:rPr lang="en-US" sz="2800" b="1" dirty="0" err="1"/>
              <a:t>chroms</a:t>
            </a:r>
            <a:endParaRPr lang="en-US" sz="2800" b="1" dirty="0"/>
          </a:p>
          <a:p>
            <a:pPr marL="50800" lvl="1" indent="0">
              <a:buNone/>
            </a:pPr>
            <a:r>
              <a:rPr lang="en-US" dirty="0"/>
              <a:t>	Click middle button to delete painting</a:t>
            </a:r>
          </a:p>
          <a:p>
            <a:pPr marL="50800" lvl="1" indent="0">
              <a:buNone/>
            </a:pPr>
            <a:r>
              <a:rPr lang="en-US" dirty="0"/>
              <a:t>	Press ‘A’ to paint a block of scaffolds at once</a:t>
            </a:r>
          </a:p>
          <a:p>
            <a:pPr marL="50800" lvl="1" indent="0">
              <a:buNone/>
            </a:pPr>
            <a:r>
              <a:rPr lang="en-US" dirty="0"/>
              <a:t>	Press Shift + ‘D’ to delete all the painting in the map</a:t>
            </a:r>
          </a:p>
          <a:p>
            <a:pPr marL="0" indent="0">
              <a:buNone/>
            </a:pPr>
            <a:endParaRPr lang="en-US" dirty="0"/>
          </a:p>
        </p:txBody>
      </p:sp>
      <p:grpSp>
        <p:nvGrpSpPr>
          <p:cNvPr id="4" name="Group 3">
            <a:extLst>
              <a:ext uri="{FF2B5EF4-FFF2-40B4-BE49-F238E27FC236}">
                <a16:creationId xmlns:a16="http://schemas.microsoft.com/office/drawing/2014/main" id="{6103A99D-7C1C-F47A-9208-AC30E7A68692}"/>
              </a:ext>
            </a:extLst>
          </p:cNvPr>
          <p:cNvGrpSpPr/>
          <p:nvPr/>
        </p:nvGrpSpPr>
        <p:grpSpPr>
          <a:xfrm>
            <a:off x="9715499" y="225225"/>
            <a:ext cx="2286000" cy="802640"/>
            <a:chOff x="9278734" y="0"/>
            <a:chExt cx="2913266" cy="952500"/>
          </a:xfrm>
        </p:grpSpPr>
        <p:pic>
          <p:nvPicPr>
            <p:cNvPr id="5" name="Picture 4" descr="A picture containing drawing, graphics, sketch, child art&#10;&#10;Description automatically generated">
              <a:extLst>
                <a:ext uri="{FF2B5EF4-FFF2-40B4-BE49-F238E27FC236}">
                  <a16:creationId xmlns:a16="http://schemas.microsoft.com/office/drawing/2014/main" id="{6362C165-3282-5F93-3DB7-5CFC0B350132}"/>
                </a:ext>
              </a:extLst>
            </p:cNvPr>
            <p:cNvPicPr>
              <a:picLocks noChangeAspect="1"/>
            </p:cNvPicPr>
            <p:nvPr/>
          </p:nvPicPr>
          <p:blipFill>
            <a:blip r:embed="rId2"/>
            <a:stretch>
              <a:fillRect/>
            </a:stretch>
          </p:blipFill>
          <p:spPr>
            <a:xfrm>
              <a:off x="10824550" y="0"/>
              <a:ext cx="1367450" cy="952500"/>
            </a:xfrm>
            <a:prstGeom prst="rect">
              <a:avLst/>
            </a:prstGeom>
          </p:spPr>
        </p:pic>
        <p:pic>
          <p:nvPicPr>
            <p:cNvPr id="6" name="Picture 2" descr="Wellcome Sanger Institute">
              <a:extLst>
                <a:ext uri="{FF2B5EF4-FFF2-40B4-BE49-F238E27FC236}">
                  <a16:creationId xmlns:a16="http://schemas.microsoft.com/office/drawing/2014/main" id="{2D65A677-BE08-1E52-0C37-AE08F34DC9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78734" y="0"/>
              <a:ext cx="1545816" cy="81280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5582591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1C1A9B-46DE-5387-5BF1-31DDD05DB0D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BC4EB40-894F-4DCD-1394-6F95032D25C4}"/>
              </a:ext>
            </a:extLst>
          </p:cNvPr>
          <p:cNvSpPr>
            <a:spLocks noGrp="1"/>
          </p:cNvSpPr>
          <p:nvPr>
            <p:ph type="title"/>
          </p:nvPr>
        </p:nvSpPr>
        <p:spPr>
          <a:xfrm>
            <a:off x="3051313" y="101182"/>
            <a:ext cx="10515600" cy="1325563"/>
          </a:xfrm>
        </p:spPr>
        <p:txBody>
          <a:bodyPr/>
          <a:lstStyle/>
          <a:p>
            <a:r>
              <a:rPr lang="en-US" b="1" dirty="0"/>
              <a:t>How to use </a:t>
            </a:r>
            <a:r>
              <a:rPr lang="en-US" b="1" dirty="0" err="1"/>
              <a:t>PretextView</a:t>
            </a:r>
            <a:endParaRPr lang="en-US" b="1" dirty="0"/>
          </a:p>
        </p:txBody>
      </p:sp>
      <p:sp>
        <p:nvSpPr>
          <p:cNvPr id="3" name="Content Placeholder 2">
            <a:extLst>
              <a:ext uri="{FF2B5EF4-FFF2-40B4-BE49-F238E27FC236}">
                <a16:creationId xmlns:a16="http://schemas.microsoft.com/office/drawing/2014/main" id="{FAADB221-3AD8-A9E1-13D6-B8F699DDBB16}"/>
              </a:ext>
            </a:extLst>
          </p:cNvPr>
          <p:cNvSpPr>
            <a:spLocks noGrp="1"/>
          </p:cNvSpPr>
          <p:nvPr>
            <p:ph idx="1"/>
          </p:nvPr>
        </p:nvSpPr>
        <p:spPr>
          <a:xfrm>
            <a:off x="694285" y="1426745"/>
            <a:ext cx="10770704" cy="4351338"/>
          </a:xfrm>
        </p:spPr>
        <p:txBody>
          <a:bodyPr>
            <a:normAutofit/>
          </a:bodyPr>
          <a:lstStyle/>
          <a:p>
            <a:r>
              <a:rPr lang="en-US" sz="2600" b="1" dirty="0"/>
              <a:t>Press ‘M’ to enter Metadata Tag mode</a:t>
            </a:r>
            <a:r>
              <a:rPr lang="en-US" dirty="0"/>
              <a:t>: add tags such as </a:t>
            </a:r>
            <a:r>
              <a:rPr lang="en-US" dirty="0" err="1"/>
              <a:t>haplotigs</a:t>
            </a:r>
            <a:r>
              <a:rPr lang="en-US" dirty="0"/>
              <a:t>, </a:t>
            </a:r>
            <a:r>
              <a:rPr lang="en-US" dirty="0" err="1"/>
              <a:t>unloc</a:t>
            </a:r>
            <a:r>
              <a:rPr lang="en-US" dirty="0"/>
              <a:t>, HAP1, HAP2, X, Z, Contaminant…</a:t>
            </a:r>
          </a:p>
          <a:p>
            <a:pPr lvl="1"/>
            <a:r>
              <a:rPr lang="en-US" dirty="0"/>
              <a:t>Use arrow keys in your keyboard to select the active tag</a:t>
            </a:r>
          </a:p>
          <a:p>
            <a:pPr lvl="1"/>
            <a:r>
              <a:rPr lang="en-US" dirty="0"/>
              <a:t>Press Shift + ‘D’ to delete all tags in your map</a:t>
            </a:r>
          </a:p>
          <a:p>
            <a:pPr marL="50800" lvl="1" indent="406400"/>
            <a:r>
              <a:rPr lang="en-US" dirty="0"/>
              <a:t>Press ‘I’ to show ID bars: delimit and show orientation of the scaffolds</a:t>
            </a:r>
          </a:p>
          <a:p>
            <a:pPr marL="50800" lvl="1" indent="406400"/>
            <a:r>
              <a:rPr lang="en-US" dirty="0"/>
              <a:t>Press ‘G’ to switch the grids on and off</a:t>
            </a:r>
          </a:p>
          <a:p>
            <a:pPr marL="50800" lvl="1" indent="406400"/>
            <a:r>
              <a:rPr lang="en-US" dirty="0"/>
              <a:t>Press ‘B’ to show scale bars at the top</a:t>
            </a:r>
          </a:p>
          <a:p>
            <a:pPr marL="50800" lvl="1" indent="406400"/>
            <a:r>
              <a:rPr lang="en-US" dirty="0"/>
              <a:t>Press ‘T’ to switch the tool tip on and off: show coordinates in the map and info about active tracks</a:t>
            </a:r>
          </a:p>
          <a:p>
            <a:pPr marL="50800" lvl="1" indent="406400"/>
            <a:r>
              <a:rPr lang="en-US" dirty="0"/>
              <a:t>Arrow keys left/right: adjust contrast</a:t>
            </a:r>
          </a:p>
          <a:p>
            <a:pPr marL="50800" lvl="1" indent="406400"/>
            <a:r>
              <a:rPr lang="en-US" dirty="0"/>
              <a:t>Arrow keys up/down: change color scheme in the map</a:t>
            </a:r>
          </a:p>
          <a:p>
            <a:pPr marL="50800" lvl="1" indent="0">
              <a:buNone/>
            </a:pPr>
            <a:endParaRPr lang="en-US" dirty="0"/>
          </a:p>
        </p:txBody>
      </p:sp>
      <p:grpSp>
        <p:nvGrpSpPr>
          <p:cNvPr id="4" name="Group 3">
            <a:extLst>
              <a:ext uri="{FF2B5EF4-FFF2-40B4-BE49-F238E27FC236}">
                <a16:creationId xmlns:a16="http://schemas.microsoft.com/office/drawing/2014/main" id="{6DFA037D-CA60-1E28-9F51-0536C0F71FE2}"/>
              </a:ext>
            </a:extLst>
          </p:cNvPr>
          <p:cNvGrpSpPr/>
          <p:nvPr/>
        </p:nvGrpSpPr>
        <p:grpSpPr>
          <a:xfrm>
            <a:off x="9715499" y="225225"/>
            <a:ext cx="2286000" cy="802640"/>
            <a:chOff x="9278734" y="0"/>
            <a:chExt cx="2913266" cy="952500"/>
          </a:xfrm>
        </p:grpSpPr>
        <p:pic>
          <p:nvPicPr>
            <p:cNvPr id="5" name="Picture 4" descr="A picture containing drawing, graphics, sketch, child art&#10;&#10;Description automatically generated">
              <a:extLst>
                <a:ext uri="{FF2B5EF4-FFF2-40B4-BE49-F238E27FC236}">
                  <a16:creationId xmlns:a16="http://schemas.microsoft.com/office/drawing/2014/main" id="{1B92E05A-27BC-C8D9-48A7-9FD168BBF028}"/>
                </a:ext>
              </a:extLst>
            </p:cNvPr>
            <p:cNvPicPr>
              <a:picLocks noChangeAspect="1"/>
            </p:cNvPicPr>
            <p:nvPr/>
          </p:nvPicPr>
          <p:blipFill>
            <a:blip r:embed="rId2"/>
            <a:stretch>
              <a:fillRect/>
            </a:stretch>
          </p:blipFill>
          <p:spPr>
            <a:xfrm>
              <a:off x="10824550" y="0"/>
              <a:ext cx="1367450" cy="952500"/>
            </a:xfrm>
            <a:prstGeom prst="rect">
              <a:avLst/>
            </a:prstGeom>
          </p:spPr>
        </p:pic>
        <p:pic>
          <p:nvPicPr>
            <p:cNvPr id="6" name="Picture 2" descr="Wellcome Sanger Institute">
              <a:extLst>
                <a:ext uri="{FF2B5EF4-FFF2-40B4-BE49-F238E27FC236}">
                  <a16:creationId xmlns:a16="http://schemas.microsoft.com/office/drawing/2014/main" id="{3DA68344-340C-F167-093C-9C6633A185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78734" y="0"/>
              <a:ext cx="1545816" cy="812800"/>
            </a:xfrm>
            <a:prstGeom prst="rect">
              <a:avLst/>
            </a:prstGeom>
            <a:noFill/>
            <a:extLst>
              <a:ext uri="{909E8E84-426E-40DD-AFC4-6F175D3DCCD1}">
                <a14:hiddenFill xmlns:a14="http://schemas.microsoft.com/office/drawing/2010/main">
                  <a:solidFill>
                    <a:srgbClr val="FFFFFF"/>
                  </a:solidFill>
                </a14:hiddenFill>
              </a:ext>
            </a:extLst>
          </p:spPr>
        </p:pic>
      </p:grpSp>
      <p:sp>
        <p:nvSpPr>
          <p:cNvPr id="7" name="TextBox 6">
            <a:extLst>
              <a:ext uri="{FF2B5EF4-FFF2-40B4-BE49-F238E27FC236}">
                <a16:creationId xmlns:a16="http://schemas.microsoft.com/office/drawing/2014/main" id="{BA3E39BC-3537-D530-AD9A-C7A9A6FD4DE1}"/>
              </a:ext>
            </a:extLst>
          </p:cNvPr>
          <p:cNvSpPr txBox="1"/>
          <p:nvPr/>
        </p:nvSpPr>
        <p:spPr>
          <a:xfrm>
            <a:off x="694285" y="5925352"/>
            <a:ext cx="9746322" cy="492443"/>
          </a:xfrm>
          <a:prstGeom prst="rect">
            <a:avLst/>
          </a:prstGeom>
          <a:noFill/>
        </p:spPr>
        <p:txBody>
          <a:bodyPr wrap="none" rtlCol="0">
            <a:spAutoFit/>
          </a:bodyPr>
          <a:lstStyle/>
          <a:p>
            <a:pPr marL="342900" indent="-342900">
              <a:buFont typeface="Arial" panose="020B0604020202020204" pitchFamily="34" charset="0"/>
              <a:buChar char="•"/>
            </a:pPr>
            <a:r>
              <a:rPr lang="en-US" sz="2600" b="1" dirty="0"/>
              <a:t>Press ‘W’ to enter Waypoint edit mode: mark specific regions </a:t>
            </a:r>
          </a:p>
        </p:txBody>
      </p:sp>
    </p:spTree>
    <p:extLst>
      <p:ext uri="{BB962C8B-B14F-4D97-AF65-F5344CB8AC3E}">
        <p14:creationId xmlns:p14="http://schemas.microsoft.com/office/powerpoint/2010/main" val="290853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D8F427E-7466-B8C8-EA0D-9C3EBE5F4802}"/>
              </a:ext>
            </a:extLst>
          </p:cNvPr>
          <p:cNvSpPr>
            <a:spLocks noGrp="1"/>
          </p:cNvSpPr>
          <p:nvPr>
            <p:ph idx="1"/>
          </p:nvPr>
        </p:nvSpPr>
        <p:spPr>
          <a:xfrm>
            <a:off x="838200" y="2026679"/>
            <a:ext cx="10515600" cy="3341687"/>
          </a:xfrm>
        </p:spPr>
        <p:txBody>
          <a:bodyPr>
            <a:normAutofit lnSpcReduction="10000"/>
          </a:bodyPr>
          <a:lstStyle/>
          <a:p>
            <a:pPr algn="l" rtl="0">
              <a:spcBef>
                <a:spcPts val="0"/>
              </a:spcBef>
              <a:spcAft>
                <a:spcPts val="0"/>
              </a:spcAft>
            </a:pPr>
            <a:r>
              <a:rPr lang="en-GB" sz="2400" b="1" i="0" u="none" strike="noStrike" dirty="0">
                <a:solidFill>
                  <a:srgbClr val="000000"/>
                </a:solidFill>
                <a:effectLst/>
                <a:latin typeface="Arial" panose="020B0604020202020204" pitchFamily="34" charset="0"/>
                <a:cs typeface="Arial" panose="020B0604020202020204" pitchFamily="34" charset="0"/>
              </a:rPr>
              <a:t>Analysis pipelines </a:t>
            </a:r>
          </a:p>
          <a:p>
            <a:pPr algn="l" rtl="0">
              <a:spcBef>
                <a:spcPts val="0"/>
              </a:spcBef>
              <a:spcAft>
                <a:spcPts val="0"/>
              </a:spcAft>
            </a:pPr>
            <a:r>
              <a:rPr lang="en-GB" sz="2000" b="0" i="0" u="none" strike="noStrike" dirty="0" err="1">
                <a:solidFill>
                  <a:srgbClr val="000000"/>
                </a:solidFill>
                <a:effectLst/>
                <a:latin typeface="Arial" panose="020B0604020202020204" pitchFamily="34" charset="0"/>
                <a:cs typeface="Arial" panose="020B0604020202020204" pitchFamily="34" charset="0"/>
              </a:rPr>
              <a:t>Treeval</a:t>
            </a:r>
            <a:endParaRPr lang="en-GB" sz="2000" b="0" i="0" u="none" strike="noStrike" dirty="0">
              <a:solidFill>
                <a:srgbClr val="000000"/>
              </a:solidFill>
              <a:effectLst/>
              <a:latin typeface="Arial" panose="020B0604020202020204" pitchFamily="34" charset="0"/>
              <a:cs typeface="Arial" panose="020B0604020202020204" pitchFamily="34" charset="0"/>
            </a:endParaRPr>
          </a:p>
          <a:p>
            <a:pPr algn="l" rtl="0">
              <a:spcBef>
                <a:spcPts val="0"/>
              </a:spcBef>
              <a:spcAft>
                <a:spcPts val="0"/>
              </a:spcAft>
            </a:pPr>
            <a:r>
              <a:rPr lang="en-GB" sz="2000" b="0" i="0" u="none" strike="noStrike" dirty="0">
                <a:solidFill>
                  <a:srgbClr val="000000"/>
                </a:solidFill>
                <a:effectLst/>
                <a:latin typeface="Arial" panose="020B0604020202020204" pitchFamily="34" charset="0"/>
                <a:cs typeface="Arial" panose="020B0604020202020204" pitchFamily="34" charset="0"/>
              </a:rPr>
              <a:t>Curation pretext pipeline</a:t>
            </a:r>
          </a:p>
          <a:p>
            <a:endParaRPr lang="en-GB" sz="1800" b="1" dirty="0">
              <a:solidFill>
                <a:srgbClr val="000000"/>
              </a:solidFill>
              <a:latin typeface="Arial" panose="020B0604020202020204" pitchFamily="34" charset="0"/>
              <a:cs typeface="Arial" panose="020B0604020202020204" pitchFamily="34" charset="0"/>
            </a:endParaRPr>
          </a:p>
          <a:p>
            <a:r>
              <a:rPr lang="en-GB" sz="2400" b="1" dirty="0">
                <a:solidFill>
                  <a:srgbClr val="000000"/>
                </a:solidFill>
                <a:latin typeface="Arial" panose="020B0604020202020204" pitchFamily="34" charset="0"/>
                <a:cs typeface="Arial" panose="020B0604020202020204" pitchFamily="34" charset="0"/>
              </a:rPr>
              <a:t>Curation tools</a:t>
            </a:r>
          </a:p>
          <a:p>
            <a:pPr marL="457200" algn="l" rtl="0" fontAlgn="base">
              <a:spcBef>
                <a:spcPts val="0"/>
              </a:spcBef>
              <a:spcAft>
                <a:spcPts val="0"/>
              </a:spcAft>
              <a:buFont typeface="Arial" panose="020B0604020202020204" pitchFamily="34" charset="0"/>
              <a:buChar char="•"/>
            </a:pPr>
            <a:r>
              <a:rPr lang="en-GB" sz="2000" dirty="0" err="1">
                <a:solidFill>
                  <a:srgbClr val="000000"/>
                </a:solidFill>
                <a:latin typeface="Arial" panose="020B0604020202020204" pitchFamily="34" charset="0"/>
                <a:cs typeface="Arial" panose="020B0604020202020204" pitchFamily="34" charset="0"/>
              </a:rPr>
              <a:t>Jbrowse</a:t>
            </a:r>
            <a:endParaRPr lang="en-GB" sz="2000" b="0" i="0" u="none" strike="noStrike" dirty="0">
              <a:solidFill>
                <a:srgbClr val="000000"/>
              </a:solidFill>
              <a:effectLst/>
              <a:latin typeface="Arial" panose="020B0604020202020204" pitchFamily="34" charset="0"/>
              <a:cs typeface="Arial" panose="020B0604020202020204" pitchFamily="34" charset="0"/>
            </a:endParaRPr>
          </a:p>
          <a:p>
            <a:pPr marL="457200" algn="l" rtl="0" fontAlgn="base">
              <a:spcBef>
                <a:spcPts val="0"/>
              </a:spcBef>
              <a:spcAft>
                <a:spcPts val="0"/>
              </a:spcAft>
              <a:buFont typeface="Arial" panose="020B0604020202020204" pitchFamily="34" charset="0"/>
              <a:buChar char="•"/>
            </a:pPr>
            <a:r>
              <a:rPr lang="en-GB" sz="2000" b="0" i="0" u="none" strike="noStrike" dirty="0">
                <a:solidFill>
                  <a:schemeClr val="bg1">
                    <a:lumMod val="75000"/>
                  </a:schemeClr>
                </a:solidFill>
                <a:effectLst/>
                <a:latin typeface="Arial" panose="020B0604020202020204" pitchFamily="34" charset="0"/>
                <a:cs typeface="Arial" panose="020B0604020202020204" pitchFamily="34" charset="0"/>
              </a:rPr>
              <a:t>Rapid curation workflow (tomorrow)</a:t>
            </a:r>
          </a:p>
          <a:p>
            <a:pPr marL="457200" algn="l" rtl="0" fontAlgn="base">
              <a:spcBef>
                <a:spcPts val="0"/>
              </a:spcBef>
              <a:spcAft>
                <a:spcPts val="0"/>
              </a:spcAft>
              <a:buFont typeface="Arial" panose="020B0604020202020204" pitchFamily="34" charset="0"/>
              <a:buChar char="•"/>
            </a:pPr>
            <a:r>
              <a:rPr lang="en-GB" sz="2000" b="0" i="0" u="none" strike="noStrike" dirty="0">
                <a:solidFill>
                  <a:schemeClr val="bg1">
                    <a:lumMod val="75000"/>
                  </a:schemeClr>
                </a:solidFill>
                <a:effectLst/>
                <a:latin typeface="Arial" panose="020B0604020202020204" pitchFamily="34" charset="0"/>
                <a:cs typeface="Arial" panose="020B0604020202020204" pitchFamily="34" charset="0"/>
              </a:rPr>
              <a:t>How to produce a curated </a:t>
            </a:r>
            <a:r>
              <a:rPr lang="en-GB" sz="2000" b="0" i="0" u="none" strike="noStrike" dirty="0" err="1">
                <a:solidFill>
                  <a:schemeClr val="bg1">
                    <a:lumMod val="75000"/>
                  </a:schemeClr>
                </a:solidFill>
                <a:effectLst/>
                <a:latin typeface="Arial" panose="020B0604020202020204" pitchFamily="34" charset="0"/>
                <a:cs typeface="Arial" panose="020B0604020202020204" pitchFamily="34" charset="0"/>
              </a:rPr>
              <a:t>fasta</a:t>
            </a:r>
            <a:r>
              <a:rPr lang="en-GB" sz="2000" b="0" i="0" u="none" strike="noStrike" dirty="0">
                <a:solidFill>
                  <a:schemeClr val="bg1">
                    <a:lumMod val="75000"/>
                  </a:schemeClr>
                </a:solidFill>
                <a:effectLst/>
                <a:latin typeface="Arial" panose="020B0604020202020204" pitchFamily="34" charset="0"/>
                <a:cs typeface="Arial" panose="020B0604020202020204" pitchFamily="34" charset="0"/>
              </a:rPr>
              <a:t> file</a:t>
            </a:r>
          </a:p>
          <a:p>
            <a:endParaRPr lang="en-GB" sz="1800" b="1" dirty="0">
              <a:solidFill>
                <a:srgbClr val="000000"/>
              </a:solidFill>
              <a:latin typeface="Arial" panose="020B0604020202020204" pitchFamily="34" charset="0"/>
              <a:cs typeface="Arial" panose="020B0604020202020204" pitchFamily="34" charset="0"/>
            </a:endParaRPr>
          </a:p>
          <a:p>
            <a:r>
              <a:rPr lang="en-GB" sz="2400" b="1" dirty="0">
                <a:solidFill>
                  <a:srgbClr val="000000"/>
                </a:solidFill>
                <a:latin typeface="Arial" panose="020B0604020202020204" pitchFamily="34" charset="0"/>
                <a:cs typeface="Arial" panose="020B0604020202020204" pitchFamily="34" charset="0"/>
              </a:rPr>
              <a:t>How to use </a:t>
            </a:r>
            <a:r>
              <a:rPr lang="en-GB" sz="2400" b="1" dirty="0" err="1">
                <a:solidFill>
                  <a:srgbClr val="000000"/>
                </a:solidFill>
                <a:latin typeface="Arial" panose="020B0604020202020204" pitchFamily="34" charset="0"/>
                <a:cs typeface="Arial" panose="020B0604020202020204" pitchFamily="34" charset="0"/>
              </a:rPr>
              <a:t>PretextView</a:t>
            </a:r>
            <a:r>
              <a:rPr lang="en-GB" sz="2400" b="1" dirty="0">
                <a:solidFill>
                  <a:srgbClr val="000000"/>
                </a:solidFill>
                <a:latin typeface="Arial" panose="020B0604020202020204" pitchFamily="34" charset="0"/>
                <a:cs typeface="Arial" panose="020B0604020202020204" pitchFamily="34" charset="0"/>
              </a:rPr>
              <a:t> </a:t>
            </a:r>
          </a:p>
        </p:txBody>
      </p:sp>
      <p:pic>
        <p:nvPicPr>
          <p:cNvPr id="4" name="Picture 2">
            <a:extLst>
              <a:ext uri="{FF2B5EF4-FFF2-40B4-BE49-F238E27FC236}">
                <a16:creationId xmlns:a16="http://schemas.microsoft.com/office/drawing/2014/main" id="{8DB25CEF-103C-5304-70EA-A653282EBB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73188" y="1690688"/>
            <a:ext cx="3713812" cy="3904265"/>
          </a:xfrm>
          <a:prstGeom prst="rect">
            <a:avLst/>
          </a:prstGeom>
          <a:noFill/>
          <a:extLst>
            <a:ext uri="{909E8E84-426E-40DD-AFC4-6F175D3DCCD1}">
              <a14:hiddenFill xmlns:a14="http://schemas.microsoft.com/office/drawing/2010/main">
                <a:solidFill>
                  <a:srgbClr val="FFFFFF"/>
                </a:solidFill>
              </a14:hiddenFill>
            </a:ext>
          </a:extLst>
        </p:spPr>
      </p:pic>
      <p:pic>
        <p:nvPicPr>
          <p:cNvPr id="5" name="Google Shape;92;p14">
            <a:extLst>
              <a:ext uri="{FF2B5EF4-FFF2-40B4-BE49-F238E27FC236}">
                <a16:creationId xmlns:a16="http://schemas.microsoft.com/office/drawing/2014/main" id="{B611D4BB-F518-509E-BD4A-CED946E61F5B}"/>
              </a:ext>
            </a:extLst>
          </p:cNvPr>
          <p:cNvPicPr preferRelativeResize="0"/>
          <p:nvPr/>
        </p:nvPicPr>
        <p:blipFill rotWithShape="1">
          <a:blip r:embed="rId3">
            <a:alphaModFix/>
          </a:blip>
          <a:srcRect b="2316"/>
          <a:stretch/>
        </p:blipFill>
        <p:spPr>
          <a:xfrm>
            <a:off x="10715128" y="235530"/>
            <a:ext cx="1476871" cy="1037696"/>
          </a:xfrm>
          <a:prstGeom prst="rect">
            <a:avLst/>
          </a:prstGeom>
          <a:noFill/>
          <a:ln>
            <a:noFill/>
          </a:ln>
        </p:spPr>
      </p:pic>
      <p:pic>
        <p:nvPicPr>
          <p:cNvPr id="6" name="Google Shape;93;p14">
            <a:extLst>
              <a:ext uri="{FF2B5EF4-FFF2-40B4-BE49-F238E27FC236}">
                <a16:creationId xmlns:a16="http://schemas.microsoft.com/office/drawing/2014/main" id="{DBC1143C-6B5A-AEEE-1928-1DCC493B1144}"/>
              </a:ext>
            </a:extLst>
          </p:cNvPr>
          <p:cNvPicPr preferRelativeResize="0"/>
          <p:nvPr/>
        </p:nvPicPr>
        <p:blipFill rotWithShape="1">
          <a:blip r:embed="rId4">
            <a:alphaModFix/>
          </a:blip>
          <a:srcRect/>
          <a:stretch/>
        </p:blipFill>
        <p:spPr>
          <a:xfrm>
            <a:off x="9000539" y="347417"/>
            <a:ext cx="1714589" cy="589818"/>
          </a:xfrm>
          <a:prstGeom prst="rect">
            <a:avLst/>
          </a:prstGeom>
          <a:noFill/>
          <a:ln>
            <a:noFill/>
          </a:ln>
        </p:spPr>
      </p:pic>
      <p:sp>
        <p:nvSpPr>
          <p:cNvPr id="2" name="TextBox 1">
            <a:extLst>
              <a:ext uri="{FF2B5EF4-FFF2-40B4-BE49-F238E27FC236}">
                <a16:creationId xmlns:a16="http://schemas.microsoft.com/office/drawing/2014/main" id="{6F0FCD59-5F62-3EA3-ED2B-45619A1CCDF8}"/>
              </a:ext>
            </a:extLst>
          </p:cNvPr>
          <p:cNvSpPr txBox="1"/>
          <p:nvPr/>
        </p:nvSpPr>
        <p:spPr>
          <a:xfrm>
            <a:off x="980661" y="728870"/>
            <a:ext cx="2138021" cy="646331"/>
          </a:xfrm>
          <a:prstGeom prst="rect">
            <a:avLst/>
          </a:prstGeom>
          <a:noFill/>
        </p:spPr>
        <p:txBody>
          <a:bodyPr wrap="none" rtlCol="0">
            <a:spAutoFit/>
          </a:bodyPr>
          <a:lstStyle/>
          <a:p>
            <a:r>
              <a:rPr lang="en-US" sz="3600" b="1" dirty="0"/>
              <a:t>Overview</a:t>
            </a:r>
          </a:p>
        </p:txBody>
      </p:sp>
    </p:spTree>
    <p:extLst>
      <p:ext uri="{BB962C8B-B14F-4D97-AF65-F5344CB8AC3E}">
        <p14:creationId xmlns:p14="http://schemas.microsoft.com/office/powerpoint/2010/main" val="27825998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7207DF-09BD-57CB-564E-B1AFC35CBA45}"/>
              </a:ext>
            </a:extLst>
          </p:cNvPr>
          <p:cNvSpPr>
            <a:spLocks noGrp="1"/>
          </p:cNvSpPr>
          <p:nvPr>
            <p:ph type="title"/>
          </p:nvPr>
        </p:nvSpPr>
        <p:spPr/>
        <p:txBody>
          <a:bodyPr/>
          <a:lstStyle/>
          <a:p>
            <a:r>
              <a:rPr lang="en-US" dirty="0" err="1"/>
              <a:t>JBrowse</a:t>
            </a:r>
            <a:endParaRPr lang="en-US" dirty="0"/>
          </a:p>
        </p:txBody>
      </p:sp>
      <p:sp>
        <p:nvSpPr>
          <p:cNvPr id="3" name="Content Placeholder 2">
            <a:extLst>
              <a:ext uri="{FF2B5EF4-FFF2-40B4-BE49-F238E27FC236}">
                <a16:creationId xmlns:a16="http://schemas.microsoft.com/office/drawing/2014/main" id="{775CEBED-2CD8-8062-29EE-1ED081F9116E}"/>
              </a:ext>
            </a:extLst>
          </p:cNvPr>
          <p:cNvSpPr>
            <a:spLocks noGrp="1"/>
          </p:cNvSpPr>
          <p:nvPr>
            <p:ph idx="1"/>
          </p:nvPr>
        </p:nvSpPr>
        <p:spPr/>
        <p:txBody>
          <a:bodyPr/>
          <a:lstStyle/>
          <a:p>
            <a:r>
              <a:rPr lang="en-US" dirty="0"/>
              <a:t>Can I share the Pretext tutorial with them?</a:t>
            </a:r>
          </a:p>
          <a:p>
            <a:r>
              <a:rPr lang="en-US" dirty="0"/>
              <a:t>Follow the order in the tutorial</a:t>
            </a:r>
          </a:p>
          <a:p>
            <a:r>
              <a:rPr lang="en-US" dirty="0"/>
              <a:t>No slides, show live</a:t>
            </a:r>
          </a:p>
        </p:txBody>
      </p:sp>
    </p:spTree>
    <p:extLst>
      <p:ext uri="{BB962C8B-B14F-4D97-AF65-F5344CB8AC3E}">
        <p14:creationId xmlns:p14="http://schemas.microsoft.com/office/powerpoint/2010/main" val="24584134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5AF0D-AEF9-C4BB-820A-AEC95E5FA507}"/>
              </a:ext>
            </a:extLst>
          </p:cNvPr>
          <p:cNvSpPr>
            <a:spLocks noGrp="1"/>
          </p:cNvSpPr>
          <p:nvPr>
            <p:ph type="ctrTitle"/>
          </p:nvPr>
        </p:nvSpPr>
        <p:spPr>
          <a:xfrm>
            <a:off x="1524000" y="1725867"/>
            <a:ext cx="9144000" cy="2387600"/>
          </a:xfrm>
        </p:spPr>
        <p:txBody>
          <a:bodyPr/>
          <a:lstStyle/>
          <a:p>
            <a:r>
              <a:rPr lang="en-US" b="1" dirty="0" err="1">
                <a:solidFill>
                  <a:schemeClr val="tx2">
                    <a:lumMod val="50000"/>
                    <a:lumOff val="50000"/>
                  </a:schemeClr>
                </a:solidFill>
              </a:rPr>
              <a:t>TreeVal</a:t>
            </a:r>
            <a:r>
              <a:rPr lang="en-US" b="1" dirty="0">
                <a:solidFill>
                  <a:schemeClr val="tx2">
                    <a:lumMod val="50000"/>
                    <a:lumOff val="50000"/>
                  </a:schemeClr>
                </a:solidFill>
              </a:rPr>
              <a:t> </a:t>
            </a:r>
            <a:r>
              <a:rPr lang="en-US" b="1" dirty="0"/>
              <a:t>as an aid for curation</a:t>
            </a:r>
          </a:p>
        </p:txBody>
      </p:sp>
      <p:grpSp>
        <p:nvGrpSpPr>
          <p:cNvPr id="4" name="Group 3">
            <a:extLst>
              <a:ext uri="{FF2B5EF4-FFF2-40B4-BE49-F238E27FC236}">
                <a16:creationId xmlns:a16="http://schemas.microsoft.com/office/drawing/2014/main" id="{3E01E4FD-0303-FBC7-F24A-ED6DD033AFD0}"/>
              </a:ext>
            </a:extLst>
          </p:cNvPr>
          <p:cNvGrpSpPr/>
          <p:nvPr/>
        </p:nvGrpSpPr>
        <p:grpSpPr>
          <a:xfrm>
            <a:off x="9906000" y="0"/>
            <a:ext cx="2286000" cy="802640"/>
            <a:chOff x="9278734" y="0"/>
            <a:chExt cx="2913266" cy="952500"/>
          </a:xfrm>
        </p:grpSpPr>
        <p:pic>
          <p:nvPicPr>
            <p:cNvPr id="5" name="Picture 4" descr="A picture containing drawing, graphics, sketch, child art&#10;&#10;Description automatically generated">
              <a:extLst>
                <a:ext uri="{FF2B5EF4-FFF2-40B4-BE49-F238E27FC236}">
                  <a16:creationId xmlns:a16="http://schemas.microsoft.com/office/drawing/2014/main" id="{B99E3C0C-1A9F-0FFC-C0BF-34168DFEE1B3}"/>
                </a:ext>
              </a:extLst>
            </p:cNvPr>
            <p:cNvPicPr>
              <a:picLocks noChangeAspect="1"/>
            </p:cNvPicPr>
            <p:nvPr/>
          </p:nvPicPr>
          <p:blipFill>
            <a:blip r:embed="rId3"/>
            <a:stretch>
              <a:fillRect/>
            </a:stretch>
          </p:blipFill>
          <p:spPr>
            <a:xfrm>
              <a:off x="10824550" y="0"/>
              <a:ext cx="1367450" cy="952500"/>
            </a:xfrm>
            <a:prstGeom prst="rect">
              <a:avLst/>
            </a:prstGeom>
          </p:spPr>
        </p:pic>
        <p:pic>
          <p:nvPicPr>
            <p:cNvPr id="6" name="Picture 2" descr="Wellcome Sanger Institute">
              <a:extLst>
                <a:ext uri="{FF2B5EF4-FFF2-40B4-BE49-F238E27FC236}">
                  <a16:creationId xmlns:a16="http://schemas.microsoft.com/office/drawing/2014/main" id="{5C4822AB-87BD-1C16-3451-BFDF2190D2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78734" y="0"/>
              <a:ext cx="1545816" cy="812800"/>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7" name="Straight Arrow Connector 6">
            <a:extLst>
              <a:ext uri="{FF2B5EF4-FFF2-40B4-BE49-F238E27FC236}">
                <a16:creationId xmlns:a16="http://schemas.microsoft.com/office/drawing/2014/main" id="{DCBEF7C5-C0E2-4DF5-2D3D-B2E303AFB1D4}"/>
              </a:ext>
            </a:extLst>
          </p:cNvPr>
          <p:cNvCxnSpPr/>
          <p:nvPr/>
        </p:nvCxnSpPr>
        <p:spPr>
          <a:xfrm flipH="1">
            <a:off x="2654300" y="3429000"/>
            <a:ext cx="800100" cy="15748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0D5FBA58-1300-F297-6DBC-F3C35B7B1899}"/>
              </a:ext>
            </a:extLst>
          </p:cNvPr>
          <p:cNvSpPr txBox="1"/>
          <p:nvPr/>
        </p:nvSpPr>
        <p:spPr>
          <a:xfrm>
            <a:off x="1727200" y="5154415"/>
            <a:ext cx="1514261" cy="523220"/>
          </a:xfrm>
          <a:prstGeom prst="rect">
            <a:avLst/>
          </a:prstGeom>
          <a:noFill/>
        </p:spPr>
        <p:txBody>
          <a:bodyPr wrap="none" rtlCol="0">
            <a:spAutoFit/>
          </a:bodyPr>
          <a:lstStyle/>
          <a:p>
            <a:r>
              <a:rPr lang="en-US" sz="2800" b="1" dirty="0" err="1"/>
              <a:t>Jbrowse</a:t>
            </a:r>
            <a:endParaRPr lang="en-US" sz="2800" b="1" dirty="0"/>
          </a:p>
        </p:txBody>
      </p:sp>
    </p:spTree>
    <p:extLst>
      <p:ext uri="{BB962C8B-B14F-4D97-AF65-F5344CB8AC3E}">
        <p14:creationId xmlns:p14="http://schemas.microsoft.com/office/powerpoint/2010/main" val="40464418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5A9DF-3486-5EE4-9F99-B99A8747988A}"/>
              </a:ext>
            </a:extLst>
          </p:cNvPr>
          <p:cNvSpPr>
            <a:spLocks noGrp="1"/>
          </p:cNvSpPr>
          <p:nvPr>
            <p:ph type="title"/>
          </p:nvPr>
        </p:nvSpPr>
        <p:spPr>
          <a:xfrm>
            <a:off x="3809877" y="-202518"/>
            <a:ext cx="5023104" cy="1262507"/>
          </a:xfrm>
        </p:spPr>
        <p:txBody>
          <a:bodyPr/>
          <a:lstStyle/>
          <a:p>
            <a:r>
              <a:rPr lang="en-US" b="1" dirty="0" err="1"/>
              <a:t>TreeVal</a:t>
            </a:r>
            <a:r>
              <a:rPr lang="en-US" b="1" dirty="0"/>
              <a:t> Browser</a:t>
            </a:r>
          </a:p>
        </p:txBody>
      </p:sp>
      <p:grpSp>
        <p:nvGrpSpPr>
          <p:cNvPr id="4" name="Group 3">
            <a:extLst>
              <a:ext uri="{FF2B5EF4-FFF2-40B4-BE49-F238E27FC236}">
                <a16:creationId xmlns:a16="http://schemas.microsoft.com/office/drawing/2014/main" id="{EE7CEE9F-1F0F-7A8B-F053-8C1041B4CC8C}"/>
              </a:ext>
            </a:extLst>
          </p:cNvPr>
          <p:cNvGrpSpPr/>
          <p:nvPr/>
        </p:nvGrpSpPr>
        <p:grpSpPr>
          <a:xfrm>
            <a:off x="9906000" y="0"/>
            <a:ext cx="2286000" cy="802640"/>
            <a:chOff x="9278734" y="0"/>
            <a:chExt cx="2913266" cy="952500"/>
          </a:xfrm>
        </p:grpSpPr>
        <p:pic>
          <p:nvPicPr>
            <p:cNvPr id="5" name="Picture 4" descr="A picture containing drawing, graphics, sketch, child art&#10;&#10;Description automatically generated">
              <a:extLst>
                <a:ext uri="{FF2B5EF4-FFF2-40B4-BE49-F238E27FC236}">
                  <a16:creationId xmlns:a16="http://schemas.microsoft.com/office/drawing/2014/main" id="{24066F6F-E9EC-ACA9-B6A3-0B5284E48987}"/>
                </a:ext>
              </a:extLst>
            </p:cNvPr>
            <p:cNvPicPr>
              <a:picLocks noChangeAspect="1"/>
            </p:cNvPicPr>
            <p:nvPr/>
          </p:nvPicPr>
          <p:blipFill>
            <a:blip r:embed="rId3"/>
            <a:stretch>
              <a:fillRect/>
            </a:stretch>
          </p:blipFill>
          <p:spPr>
            <a:xfrm>
              <a:off x="10824550" y="0"/>
              <a:ext cx="1367450" cy="952500"/>
            </a:xfrm>
            <a:prstGeom prst="rect">
              <a:avLst/>
            </a:prstGeom>
          </p:spPr>
        </p:pic>
        <p:pic>
          <p:nvPicPr>
            <p:cNvPr id="6" name="Picture 2" descr="Wellcome Sanger Institute">
              <a:extLst>
                <a:ext uri="{FF2B5EF4-FFF2-40B4-BE49-F238E27FC236}">
                  <a16:creationId xmlns:a16="http://schemas.microsoft.com/office/drawing/2014/main" id="{1BB3B155-193F-30EA-825E-DEF02CCE94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78734" y="0"/>
              <a:ext cx="1545816" cy="81280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TextBox 12">
            <a:extLst>
              <a:ext uri="{FF2B5EF4-FFF2-40B4-BE49-F238E27FC236}">
                <a16:creationId xmlns:a16="http://schemas.microsoft.com/office/drawing/2014/main" id="{00005372-1502-1FDB-931C-A40E82C2B741}"/>
              </a:ext>
            </a:extLst>
          </p:cNvPr>
          <p:cNvSpPr txBox="1"/>
          <p:nvPr/>
        </p:nvSpPr>
        <p:spPr>
          <a:xfrm>
            <a:off x="257067" y="855377"/>
            <a:ext cx="11879755" cy="369332"/>
          </a:xfrm>
          <a:prstGeom prst="rect">
            <a:avLst/>
          </a:prstGeom>
          <a:noFill/>
        </p:spPr>
        <p:txBody>
          <a:bodyPr wrap="square">
            <a:spAutoFit/>
          </a:bodyPr>
          <a:lstStyle/>
          <a:p>
            <a:pPr marL="285750" indent="-285750" rtl="0">
              <a:spcBef>
                <a:spcPts val="0"/>
              </a:spcBef>
              <a:spcAft>
                <a:spcPts val="0"/>
              </a:spcAft>
              <a:buFont typeface="Arial" panose="020B0604020202020204" pitchFamily="34" charset="0"/>
              <a:buChar char="•"/>
            </a:pPr>
            <a:r>
              <a:rPr lang="en-GB" dirty="0">
                <a:latin typeface="Corbel" panose="020B0503020204020204" pitchFamily="34" charset="0"/>
              </a:rPr>
              <a:t>All projects coming into the curation team now go through the </a:t>
            </a:r>
            <a:r>
              <a:rPr lang="en-GB" dirty="0" err="1">
                <a:latin typeface="Corbel" panose="020B0503020204020204" pitchFamily="34" charset="0"/>
              </a:rPr>
              <a:t>TreeVal</a:t>
            </a:r>
            <a:r>
              <a:rPr lang="en-GB" dirty="0">
                <a:latin typeface="Corbel" panose="020B0503020204020204" pitchFamily="34" charset="0"/>
              </a:rPr>
              <a:t> Pipeline  (</a:t>
            </a:r>
            <a:r>
              <a:rPr lang="en-GB" sz="1800" b="1" i="0" u="sng" dirty="0" err="1">
                <a:effectLst/>
                <a:latin typeface="Corbel" panose="020B0503020204020204" pitchFamily="34" charset="0"/>
              </a:rPr>
              <a:t>github.com</a:t>
            </a:r>
            <a:r>
              <a:rPr lang="en-GB" sz="1800" b="1" i="0" u="sng" dirty="0">
                <a:effectLst/>
                <a:latin typeface="Corbel" panose="020B0503020204020204" pitchFamily="34" charset="0"/>
              </a:rPr>
              <a:t>/sanger-</a:t>
            </a:r>
            <a:r>
              <a:rPr lang="en-GB" sz="1800" b="1" i="0" u="sng" dirty="0" err="1">
                <a:effectLst/>
                <a:latin typeface="Corbel" panose="020B0503020204020204" pitchFamily="34" charset="0"/>
              </a:rPr>
              <a:t>tol</a:t>
            </a:r>
            <a:r>
              <a:rPr lang="en-GB" sz="1800" b="1" i="0" u="sng" dirty="0">
                <a:effectLst/>
                <a:latin typeface="Corbel" panose="020B0503020204020204" pitchFamily="34" charset="0"/>
              </a:rPr>
              <a:t>/</a:t>
            </a:r>
            <a:r>
              <a:rPr lang="en-GB" sz="1800" b="1" i="0" u="sng" dirty="0" err="1">
                <a:effectLst/>
                <a:latin typeface="Corbel" panose="020B0503020204020204" pitchFamily="34" charset="0"/>
              </a:rPr>
              <a:t>treeval</a:t>
            </a:r>
            <a:r>
              <a:rPr lang="en-GB" sz="1800" b="1" i="0" u="sng" dirty="0">
                <a:effectLst/>
                <a:latin typeface="Corbel" panose="020B0503020204020204" pitchFamily="34" charset="0"/>
              </a:rPr>
              <a:t>)</a:t>
            </a:r>
          </a:p>
        </p:txBody>
      </p:sp>
      <p:sp>
        <p:nvSpPr>
          <p:cNvPr id="16" name="TextBox 15">
            <a:extLst>
              <a:ext uri="{FF2B5EF4-FFF2-40B4-BE49-F238E27FC236}">
                <a16:creationId xmlns:a16="http://schemas.microsoft.com/office/drawing/2014/main" id="{0865A8B6-322F-B2EF-67BF-928B38E4BEC6}"/>
              </a:ext>
            </a:extLst>
          </p:cNvPr>
          <p:cNvSpPr txBox="1"/>
          <p:nvPr/>
        </p:nvSpPr>
        <p:spPr>
          <a:xfrm>
            <a:off x="3263165" y="2795948"/>
            <a:ext cx="4441761" cy="3416320"/>
          </a:xfrm>
          <a:prstGeom prst="rect">
            <a:avLst/>
          </a:prstGeom>
          <a:solidFill>
            <a:schemeClr val="accent6"/>
          </a:solidFill>
          <a:ln>
            <a:solidFill>
              <a:schemeClr val="accent1">
                <a:shade val="15000"/>
              </a:schemeClr>
            </a:solidFill>
          </a:ln>
        </p:spPr>
        <p:txBody>
          <a:bodyPr wrap="square" rtlCol="0">
            <a:spAutoFit/>
          </a:bodyPr>
          <a:lstStyle/>
          <a:p>
            <a:pPr algn="ctr"/>
            <a:r>
              <a:rPr lang="en-US" b="1" dirty="0"/>
              <a:t>Evidence data for curation</a:t>
            </a:r>
          </a:p>
          <a:p>
            <a:pPr algn="ctr"/>
            <a:r>
              <a:rPr lang="en-US" dirty="0"/>
              <a:t> </a:t>
            </a:r>
            <a:r>
              <a:rPr lang="en-US" dirty="0" err="1"/>
              <a:t>e.g</a:t>
            </a:r>
            <a:r>
              <a:rPr lang="en-US" dirty="0"/>
              <a:t> </a:t>
            </a:r>
            <a:r>
              <a:rPr lang="en-US" dirty="0" err="1"/>
              <a:t>HiC</a:t>
            </a:r>
            <a:r>
              <a:rPr lang="en-US" dirty="0"/>
              <a:t> maps, Coverage, telomere, repeat tracks, gene alignments </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p:txBody>
      </p:sp>
      <p:sp>
        <p:nvSpPr>
          <p:cNvPr id="30" name="Title 1">
            <a:extLst>
              <a:ext uri="{FF2B5EF4-FFF2-40B4-BE49-F238E27FC236}">
                <a16:creationId xmlns:a16="http://schemas.microsoft.com/office/drawing/2014/main" id="{4177D6ED-8A2C-CF66-A689-23E6DB59EB91}"/>
              </a:ext>
            </a:extLst>
          </p:cNvPr>
          <p:cNvSpPr txBox="1">
            <a:spLocks/>
          </p:cNvSpPr>
          <p:nvPr/>
        </p:nvSpPr>
        <p:spPr>
          <a:xfrm>
            <a:off x="9022431" y="3399067"/>
            <a:ext cx="2566930" cy="101713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1800" dirty="0"/>
          </a:p>
          <a:p>
            <a:endParaRPr lang="en-US" sz="1800" dirty="0"/>
          </a:p>
        </p:txBody>
      </p:sp>
      <p:sp>
        <p:nvSpPr>
          <p:cNvPr id="37" name="TextBox 36">
            <a:extLst>
              <a:ext uri="{FF2B5EF4-FFF2-40B4-BE49-F238E27FC236}">
                <a16:creationId xmlns:a16="http://schemas.microsoft.com/office/drawing/2014/main" id="{B2D27804-9D01-EEEE-852F-EFAAC8FF5BF2}"/>
              </a:ext>
            </a:extLst>
          </p:cNvPr>
          <p:cNvSpPr txBox="1"/>
          <p:nvPr/>
        </p:nvSpPr>
        <p:spPr>
          <a:xfrm>
            <a:off x="341949" y="1428901"/>
            <a:ext cx="2520521" cy="369332"/>
          </a:xfrm>
          <a:prstGeom prst="rect">
            <a:avLst/>
          </a:prstGeom>
          <a:solidFill>
            <a:schemeClr val="accent6"/>
          </a:solidFill>
          <a:ln>
            <a:solidFill>
              <a:schemeClr val="accent1">
                <a:shade val="15000"/>
              </a:schemeClr>
            </a:solidFill>
          </a:ln>
        </p:spPr>
        <p:txBody>
          <a:bodyPr wrap="square" rtlCol="0">
            <a:spAutoFit/>
          </a:bodyPr>
          <a:lstStyle/>
          <a:p>
            <a:r>
              <a:rPr lang="en-US" dirty="0"/>
              <a:t>All draft assemblies </a:t>
            </a:r>
          </a:p>
        </p:txBody>
      </p:sp>
      <p:pic>
        <p:nvPicPr>
          <p:cNvPr id="42" name="Picture 41" descr="A logo of a tree&#10;&#10;Description automatically generated">
            <a:extLst>
              <a:ext uri="{FF2B5EF4-FFF2-40B4-BE49-F238E27FC236}">
                <a16:creationId xmlns:a16="http://schemas.microsoft.com/office/drawing/2014/main" id="{BA62336F-19C1-2FD5-5B1B-B1BC9225E4CE}"/>
              </a:ext>
            </a:extLst>
          </p:cNvPr>
          <p:cNvPicPr>
            <a:picLocks noChangeAspect="1"/>
          </p:cNvPicPr>
          <p:nvPr/>
        </p:nvPicPr>
        <p:blipFill rotWithShape="1">
          <a:blip r:embed="rId5"/>
          <a:srcRect l="25019"/>
          <a:stretch/>
        </p:blipFill>
        <p:spPr>
          <a:xfrm>
            <a:off x="653607" y="3055654"/>
            <a:ext cx="1897202" cy="1184366"/>
          </a:xfrm>
          <a:prstGeom prst="rect">
            <a:avLst/>
          </a:prstGeom>
          <a:ln>
            <a:solidFill>
              <a:schemeClr val="accent1">
                <a:shade val="15000"/>
              </a:schemeClr>
            </a:solidFill>
          </a:ln>
        </p:spPr>
      </p:pic>
      <p:pic>
        <p:nvPicPr>
          <p:cNvPr id="47" name="Picture 46" descr="A screen shot of a computer screen&#10;&#10;Description automatically generated">
            <a:extLst>
              <a:ext uri="{FF2B5EF4-FFF2-40B4-BE49-F238E27FC236}">
                <a16:creationId xmlns:a16="http://schemas.microsoft.com/office/drawing/2014/main" id="{B1D645C3-03C2-A0BB-E0E1-7CCE8D75CEBC}"/>
              </a:ext>
            </a:extLst>
          </p:cNvPr>
          <p:cNvPicPr>
            <a:picLocks noChangeAspect="1"/>
          </p:cNvPicPr>
          <p:nvPr/>
        </p:nvPicPr>
        <p:blipFill>
          <a:blip r:embed="rId6"/>
          <a:stretch>
            <a:fillRect/>
          </a:stretch>
        </p:blipFill>
        <p:spPr>
          <a:xfrm>
            <a:off x="5498334" y="3885837"/>
            <a:ext cx="2143793" cy="2211723"/>
          </a:xfrm>
          <a:prstGeom prst="rect">
            <a:avLst/>
          </a:prstGeom>
          <a:ln>
            <a:solidFill>
              <a:schemeClr val="accent1">
                <a:shade val="15000"/>
              </a:schemeClr>
            </a:solidFill>
          </a:ln>
        </p:spPr>
      </p:pic>
      <p:pic>
        <p:nvPicPr>
          <p:cNvPr id="49" name="Picture 48" descr="A screenshot of a computer screen&#10;&#10;Description automatically generated">
            <a:extLst>
              <a:ext uri="{FF2B5EF4-FFF2-40B4-BE49-F238E27FC236}">
                <a16:creationId xmlns:a16="http://schemas.microsoft.com/office/drawing/2014/main" id="{C1BA26B4-B731-EE59-52E8-729F254EFEB7}"/>
              </a:ext>
            </a:extLst>
          </p:cNvPr>
          <p:cNvPicPr>
            <a:picLocks noChangeAspect="1"/>
          </p:cNvPicPr>
          <p:nvPr/>
        </p:nvPicPr>
        <p:blipFill>
          <a:blip r:embed="rId7"/>
          <a:stretch>
            <a:fillRect/>
          </a:stretch>
        </p:blipFill>
        <p:spPr>
          <a:xfrm>
            <a:off x="3352385" y="3799892"/>
            <a:ext cx="2056730" cy="2383612"/>
          </a:xfrm>
          <a:prstGeom prst="rect">
            <a:avLst/>
          </a:prstGeom>
          <a:ln>
            <a:solidFill>
              <a:schemeClr val="accent1">
                <a:shade val="15000"/>
              </a:schemeClr>
            </a:solidFill>
          </a:ln>
        </p:spPr>
      </p:pic>
      <p:sp>
        <p:nvSpPr>
          <p:cNvPr id="52" name="TextBox 51">
            <a:extLst>
              <a:ext uri="{FF2B5EF4-FFF2-40B4-BE49-F238E27FC236}">
                <a16:creationId xmlns:a16="http://schemas.microsoft.com/office/drawing/2014/main" id="{85BD068C-E409-E3DD-4EF8-4DA3BA467E88}"/>
              </a:ext>
            </a:extLst>
          </p:cNvPr>
          <p:cNvSpPr txBox="1"/>
          <p:nvPr/>
        </p:nvSpPr>
        <p:spPr>
          <a:xfrm>
            <a:off x="9846788" y="4188121"/>
            <a:ext cx="2044760" cy="835506"/>
          </a:xfrm>
          <a:prstGeom prst="rect">
            <a:avLst/>
          </a:prstGeom>
          <a:solidFill>
            <a:schemeClr val="accent6"/>
          </a:solidFill>
          <a:ln>
            <a:solidFill>
              <a:schemeClr val="accent1">
                <a:shade val="15000"/>
              </a:schemeClr>
            </a:solidFill>
          </a:ln>
        </p:spPr>
        <p:txBody>
          <a:bodyPr wrap="square" rtlCol="0">
            <a:spAutoFit/>
          </a:bodyPr>
          <a:lstStyle/>
          <a:p>
            <a:pPr algn="ctr"/>
            <a:r>
              <a:rPr lang="en-US" sz="2400" b="1" dirty="0"/>
              <a:t> </a:t>
            </a:r>
            <a:r>
              <a:rPr lang="en-US" sz="2400" b="1" dirty="0" err="1"/>
              <a:t>TreeVal</a:t>
            </a:r>
            <a:r>
              <a:rPr lang="en-US" sz="2400" b="1" dirty="0"/>
              <a:t> </a:t>
            </a:r>
          </a:p>
          <a:p>
            <a:pPr algn="ctr"/>
            <a:r>
              <a:rPr lang="en-US" sz="2400" b="1" dirty="0"/>
              <a:t>Browser</a:t>
            </a:r>
          </a:p>
        </p:txBody>
      </p:sp>
      <p:pic>
        <p:nvPicPr>
          <p:cNvPr id="1030" name="Picture 6" descr="Zebra Shark | Stegostoma fasciatum">
            <a:extLst>
              <a:ext uri="{FF2B5EF4-FFF2-40B4-BE49-F238E27FC236}">
                <a16:creationId xmlns:a16="http://schemas.microsoft.com/office/drawing/2014/main" id="{715B1AD8-9B24-BC7A-8810-1CB459B7E8D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020635" y="3029991"/>
            <a:ext cx="1245137" cy="830091"/>
          </a:xfrm>
          <a:prstGeom prst="rect">
            <a:avLst/>
          </a:prstGeom>
          <a:noFill/>
          <a:ln>
            <a:solidFill>
              <a:schemeClr val="accent1">
                <a:shade val="15000"/>
              </a:schemeClr>
            </a:solidFill>
          </a:ln>
          <a:extLst>
            <a:ext uri="{909E8E84-426E-40DD-AFC4-6F175D3DCCD1}">
              <a14:hiddenFill xmlns:a14="http://schemas.microsoft.com/office/drawing/2010/main">
                <a:solidFill>
                  <a:srgbClr val="FFFFFF"/>
                </a:solidFill>
              </a14:hiddenFill>
            </a:ext>
          </a:extLst>
        </p:spPr>
      </p:pic>
      <p:pic>
        <p:nvPicPr>
          <p:cNvPr id="1028" name="Picture 4" descr="Zebra Finch Care Sheet - HugglePets">
            <a:extLst>
              <a:ext uri="{FF2B5EF4-FFF2-40B4-BE49-F238E27FC236}">
                <a16:creationId xmlns:a16="http://schemas.microsoft.com/office/drawing/2014/main" id="{32F012AA-E64A-872C-DC2C-9F0CDE57557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971500" y="2140830"/>
            <a:ext cx="1212182" cy="1212182"/>
          </a:xfrm>
          <a:prstGeom prst="rect">
            <a:avLst/>
          </a:prstGeom>
          <a:noFill/>
          <a:ln>
            <a:solidFill>
              <a:schemeClr val="accent1">
                <a:shade val="15000"/>
              </a:schemeClr>
            </a:solidFill>
          </a:ln>
          <a:extLst>
            <a:ext uri="{909E8E84-426E-40DD-AFC4-6F175D3DCCD1}">
              <a14:hiddenFill xmlns:a14="http://schemas.microsoft.com/office/drawing/2010/main">
                <a:solidFill>
                  <a:srgbClr val="FFFFFF"/>
                </a:solidFill>
              </a14:hiddenFill>
            </a:ext>
          </a:extLst>
        </p:spPr>
      </p:pic>
      <p:sp>
        <p:nvSpPr>
          <p:cNvPr id="56" name="TextBox 55">
            <a:extLst>
              <a:ext uri="{FF2B5EF4-FFF2-40B4-BE49-F238E27FC236}">
                <a16:creationId xmlns:a16="http://schemas.microsoft.com/office/drawing/2014/main" id="{55C8E964-F962-B7F4-12A3-938E06AEB896}"/>
              </a:ext>
            </a:extLst>
          </p:cNvPr>
          <p:cNvSpPr txBox="1"/>
          <p:nvPr/>
        </p:nvSpPr>
        <p:spPr>
          <a:xfrm>
            <a:off x="7830344" y="3379727"/>
            <a:ext cx="1212182" cy="553998"/>
          </a:xfrm>
          <a:prstGeom prst="rect">
            <a:avLst/>
          </a:prstGeom>
          <a:noFill/>
        </p:spPr>
        <p:txBody>
          <a:bodyPr wrap="square" rtlCol="0">
            <a:spAutoFit/>
          </a:bodyPr>
          <a:lstStyle/>
          <a:p>
            <a:pPr algn="ctr"/>
            <a:r>
              <a:rPr lang="en-US" sz="1500" dirty="0"/>
              <a:t>Problematic </a:t>
            </a:r>
          </a:p>
          <a:p>
            <a:pPr algn="ctr"/>
            <a:r>
              <a:rPr lang="en-US" sz="1500" dirty="0"/>
              <a:t>species</a:t>
            </a:r>
          </a:p>
        </p:txBody>
      </p:sp>
      <p:sp>
        <p:nvSpPr>
          <p:cNvPr id="57" name="Right Arrow 56">
            <a:extLst>
              <a:ext uri="{FF2B5EF4-FFF2-40B4-BE49-F238E27FC236}">
                <a16:creationId xmlns:a16="http://schemas.microsoft.com/office/drawing/2014/main" id="{C80BFF9F-AB26-D59E-7F3A-C9C870A26C01}"/>
              </a:ext>
            </a:extLst>
          </p:cNvPr>
          <p:cNvSpPr/>
          <p:nvPr/>
        </p:nvSpPr>
        <p:spPr>
          <a:xfrm rot="5400000">
            <a:off x="1226477" y="2342186"/>
            <a:ext cx="751463" cy="34875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ight Arrow 57">
            <a:extLst>
              <a:ext uri="{FF2B5EF4-FFF2-40B4-BE49-F238E27FC236}">
                <a16:creationId xmlns:a16="http://schemas.microsoft.com/office/drawing/2014/main" id="{D8FFCB44-2E5C-F49D-A66C-D8FE0055CB21}"/>
              </a:ext>
            </a:extLst>
          </p:cNvPr>
          <p:cNvSpPr/>
          <p:nvPr/>
        </p:nvSpPr>
        <p:spPr>
          <a:xfrm rot="1638025">
            <a:off x="2380610" y="4408613"/>
            <a:ext cx="751463" cy="34875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ight Arrow 58">
            <a:extLst>
              <a:ext uri="{FF2B5EF4-FFF2-40B4-BE49-F238E27FC236}">
                <a16:creationId xmlns:a16="http://schemas.microsoft.com/office/drawing/2014/main" id="{75EFDB25-8632-6D52-2A58-39BEC7FAB7CF}"/>
              </a:ext>
            </a:extLst>
          </p:cNvPr>
          <p:cNvSpPr/>
          <p:nvPr/>
        </p:nvSpPr>
        <p:spPr>
          <a:xfrm>
            <a:off x="8174547" y="4234238"/>
            <a:ext cx="1419481" cy="34875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 name="Picture 60" descr="A yellow and brown grid&#10;&#10;Description automatically generated">
            <a:extLst>
              <a:ext uri="{FF2B5EF4-FFF2-40B4-BE49-F238E27FC236}">
                <a16:creationId xmlns:a16="http://schemas.microsoft.com/office/drawing/2014/main" id="{0179858D-0453-1F40-7730-F17D16A7CE59}"/>
              </a:ext>
            </a:extLst>
          </p:cNvPr>
          <p:cNvPicPr>
            <a:picLocks noChangeAspect="1"/>
          </p:cNvPicPr>
          <p:nvPr/>
        </p:nvPicPr>
        <p:blipFill>
          <a:blip r:embed="rId10"/>
          <a:stretch>
            <a:fillRect/>
          </a:stretch>
        </p:blipFill>
        <p:spPr>
          <a:xfrm>
            <a:off x="9196680" y="2050888"/>
            <a:ext cx="893045" cy="969433"/>
          </a:xfrm>
          <a:prstGeom prst="rect">
            <a:avLst/>
          </a:prstGeom>
          <a:ln>
            <a:solidFill>
              <a:schemeClr val="tx1"/>
            </a:solidFill>
          </a:ln>
        </p:spPr>
      </p:pic>
      <p:sp>
        <p:nvSpPr>
          <p:cNvPr id="9" name="TextBox 8">
            <a:extLst>
              <a:ext uri="{FF2B5EF4-FFF2-40B4-BE49-F238E27FC236}">
                <a16:creationId xmlns:a16="http://schemas.microsoft.com/office/drawing/2014/main" id="{A3B5116F-1949-9639-BB67-5D3F5D6C8DF9}"/>
              </a:ext>
            </a:extLst>
          </p:cNvPr>
          <p:cNvSpPr txBox="1"/>
          <p:nvPr/>
        </p:nvSpPr>
        <p:spPr>
          <a:xfrm>
            <a:off x="10088047" y="5296032"/>
            <a:ext cx="2044761" cy="923330"/>
          </a:xfrm>
          <a:prstGeom prst="rect">
            <a:avLst/>
          </a:prstGeom>
          <a:noFill/>
        </p:spPr>
        <p:txBody>
          <a:bodyPr wrap="square" rtlCol="0">
            <a:spAutoFit/>
          </a:bodyPr>
          <a:lstStyle/>
          <a:p>
            <a:pPr algn="ctr"/>
            <a:r>
              <a:rPr lang="en-US" dirty="0"/>
              <a:t>In depth information is provided</a:t>
            </a:r>
          </a:p>
        </p:txBody>
      </p:sp>
      <p:sp>
        <p:nvSpPr>
          <p:cNvPr id="10" name="TextBox 9">
            <a:extLst>
              <a:ext uri="{FF2B5EF4-FFF2-40B4-BE49-F238E27FC236}">
                <a16:creationId xmlns:a16="http://schemas.microsoft.com/office/drawing/2014/main" id="{1CA26F18-6CFF-3682-29C4-7C815C728AD6}"/>
              </a:ext>
            </a:extLst>
          </p:cNvPr>
          <p:cNvSpPr txBox="1"/>
          <p:nvPr/>
        </p:nvSpPr>
        <p:spPr>
          <a:xfrm>
            <a:off x="11012985" y="6550223"/>
            <a:ext cx="1152751" cy="307777"/>
          </a:xfrm>
          <a:prstGeom prst="rect">
            <a:avLst/>
          </a:prstGeom>
          <a:noFill/>
        </p:spPr>
        <p:txBody>
          <a:bodyPr wrap="none" rtlCol="0">
            <a:spAutoFit/>
          </a:bodyPr>
          <a:lstStyle/>
          <a:p>
            <a:r>
              <a:rPr lang="en-US" sz="1400" dirty="0"/>
              <a:t>By Jo Collins</a:t>
            </a:r>
          </a:p>
        </p:txBody>
      </p:sp>
      <p:sp>
        <p:nvSpPr>
          <p:cNvPr id="11" name="TextBox 10">
            <a:extLst>
              <a:ext uri="{FF2B5EF4-FFF2-40B4-BE49-F238E27FC236}">
                <a16:creationId xmlns:a16="http://schemas.microsoft.com/office/drawing/2014/main" id="{1A604E64-AB09-6E81-3A38-E7A1A5205F24}"/>
              </a:ext>
            </a:extLst>
          </p:cNvPr>
          <p:cNvSpPr txBox="1"/>
          <p:nvPr/>
        </p:nvSpPr>
        <p:spPr>
          <a:xfrm>
            <a:off x="3716504" y="2271445"/>
            <a:ext cx="3385222" cy="369332"/>
          </a:xfrm>
          <a:prstGeom prst="rect">
            <a:avLst/>
          </a:prstGeom>
          <a:noFill/>
        </p:spPr>
        <p:txBody>
          <a:bodyPr wrap="none" rtlCol="0">
            <a:spAutoFit/>
          </a:bodyPr>
          <a:lstStyle/>
          <a:p>
            <a:r>
              <a:rPr lang="en-US" dirty="0"/>
              <a:t>Might not be enough for curation</a:t>
            </a:r>
          </a:p>
        </p:txBody>
      </p:sp>
    </p:spTree>
    <p:extLst>
      <p:ext uri="{BB962C8B-B14F-4D97-AF65-F5344CB8AC3E}">
        <p14:creationId xmlns:p14="http://schemas.microsoft.com/office/powerpoint/2010/main" val="30984879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10;&#10;Description automatically generated">
            <a:extLst>
              <a:ext uri="{FF2B5EF4-FFF2-40B4-BE49-F238E27FC236}">
                <a16:creationId xmlns:a16="http://schemas.microsoft.com/office/drawing/2014/main" id="{BC495322-6526-0AAA-8C71-1279855202BD}"/>
              </a:ext>
            </a:extLst>
          </p:cNvPr>
          <p:cNvPicPr>
            <a:picLocks noChangeAspect="1"/>
          </p:cNvPicPr>
          <p:nvPr/>
        </p:nvPicPr>
        <p:blipFill>
          <a:blip r:embed="rId3"/>
          <a:stretch>
            <a:fillRect/>
          </a:stretch>
        </p:blipFill>
        <p:spPr>
          <a:xfrm>
            <a:off x="123809" y="1133624"/>
            <a:ext cx="11944382" cy="1759732"/>
          </a:xfrm>
          <a:prstGeom prst="rect">
            <a:avLst/>
          </a:prstGeom>
          <a:ln>
            <a:solidFill>
              <a:schemeClr val="accent1">
                <a:shade val="15000"/>
              </a:schemeClr>
            </a:solidFill>
          </a:ln>
        </p:spPr>
      </p:pic>
      <p:sp>
        <p:nvSpPr>
          <p:cNvPr id="6" name="TextBox 5">
            <a:extLst>
              <a:ext uri="{FF2B5EF4-FFF2-40B4-BE49-F238E27FC236}">
                <a16:creationId xmlns:a16="http://schemas.microsoft.com/office/drawing/2014/main" id="{FC95A701-4531-F8E7-4D00-1DD2B8C32E80}"/>
              </a:ext>
            </a:extLst>
          </p:cNvPr>
          <p:cNvSpPr txBox="1"/>
          <p:nvPr/>
        </p:nvSpPr>
        <p:spPr>
          <a:xfrm>
            <a:off x="10319133" y="6581001"/>
            <a:ext cx="1872867" cy="276999"/>
          </a:xfrm>
          <a:prstGeom prst="rect">
            <a:avLst/>
          </a:prstGeom>
          <a:noFill/>
        </p:spPr>
        <p:txBody>
          <a:bodyPr wrap="square">
            <a:spAutoFit/>
          </a:bodyPr>
          <a:lstStyle/>
          <a:p>
            <a:r>
              <a:rPr lang="en-US" sz="1200" dirty="0"/>
              <a:t>https://</a:t>
            </a:r>
            <a:r>
              <a:rPr lang="en-US" sz="1200" dirty="0" err="1"/>
              <a:t>jbrowse.org</a:t>
            </a:r>
            <a:r>
              <a:rPr lang="en-US" sz="1200" dirty="0"/>
              <a:t>/jb2/</a:t>
            </a:r>
          </a:p>
        </p:txBody>
      </p:sp>
      <p:sp>
        <p:nvSpPr>
          <p:cNvPr id="7" name="Title 1">
            <a:extLst>
              <a:ext uri="{FF2B5EF4-FFF2-40B4-BE49-F238E27FC236}">
                <a16:creationId xmlns:a16="http://schemas.microsoft.com/office/drawing/2014/main" id="{28D35E7E-F49E-A3A0-AD78-64C9DF648B40}"/>
              </a:ext>
            </a:extLst>
          </p:cNvPr>
          <p:cNvSpPr txBox="1">
            <a:spLocks/>
          </p:cNvSpPr>
          <p:nvPr/>
        </p:nvSpPr>
        <p:spPr>
          <a:xfrm>
            <a:off x="4145329" y="0"/>
            <a:ext cx="5023104" cy="126250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err="1"/>
              <a:t>TreeVal</a:t>
            </a:r>
            <a:r>
              <a:rPr lang="en-US" b="1" dirty="0"/>
              <a:t> Browser</a:t>
            </a:r>
          </a:p>
        </p:txBody>
      </p:sp>
      <p:grpSp>
        <p:nvGrpSpPr>
          <p:cNvPr id="11" name="Group 10">
            <a:extLst>
              <a:ext uri="{FF2B5EF4-FFF2-40B4-BE49-F238E27FC236}">
                <a16:creationId xmlns:a16="http://schemas.microsoft.com/office/drawing/2014/main" id="{1D46606F-6A60-DA4E-7912-3C8D4F32951B}"/>
              </a:ext>
            </a:extLst>
          </p:cNvPr>
          <p:cNvGrpSpPr/>
          <p:nvPr/>
        </p:nvGrpSpPr>
        <p:grpSpPr>
          <a:xfrm>
            <a:off x="9906000" y="8544"/>
            <a:ext cx="2286000" cy="802640"/>
            <a:chOff x="9278734" y="0"/>
            <a:chExt cx="2913266" cy="952500"/>
          </a:xfrm>
        </p:grpSpPr>
        <p:pic>
          <p:nvPicPr>
            <p:cNvPr id="12" name="Picture 11" descr="A picture containing drawing, graphics, sketch, child art&#10;&#10;Description automatically generated">
              <a:extLst>
                <a:ext uri="{FF2B5EF4-FFF2-40B4-BE49-F238E27FC236}">
                  <a16:creationId xmlns:a16="http://schemas.microsoft.com/office/drawing/2014/main" id="{FEA36EC6-820E-8E67-B7EC-EDE76C4362E9}"/>
                </a:ext>
              </a:extLst>
            </p:cNvPr>
            <p:cNvPicPr>
              <a:picLocks noChangeAspect="1"/>
            </p:cNvPicPr>
            <p:nvPr/>
          </p:nvPicPr>
          <p:blipFill>
            <a:blip r:embed="rId4"/>
            <a:stretch>
              <a:fillRect/>
            </a:stretch>
          </p:blipFill>
          <p:spPr>
            <a:xfrm>
              <a:off x="10824550" y="0"/>
              <a:ext cx="1367450" cy="952500"/>
            </a:xfrm>
            <a:prstGeom prst="rect">
              <a:avLst/>
            </a:prstGeom>
          </p:spPr>
        </p:pic>
        <p:pic>
          <p:nvPicPr>
            <p:cNvPr id="13" name="Picture 2" descr="Wellcome Sanger Institute">
              <a:extLst>
                <a:ext uri="{FF2B5EF4-FFF2-40B4-BE49-F238E27FC236}">
                  <a16:creationId xmlns:a16="http://schemas.microsoft.com/office/drawing/2014/main" id="{072B0A80-D33A-DC52-77B3-35A21DBBED1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78734" y="0"/>
              <a:ext cx="1545816" cy="812800"/>
            </a:xfrm>
            <a:prstGeom prst="rect">
              <a:avLst/>
            </a:prstGeom>
            <a:noFill/>
            <a:extLst>
              <a:ext uri="{909E8E84-426E-40DD-AFC4-6F175D3DCCD1}">
                <a14:hiddenFill xmlns:a14="http://schemas.microsoft.com/office/drawing/2010/main">
                  <a:solidFill>
                    <a:srgbClr val="FFFFFF"/>
                  </a:solidFill>
                </a14:hiddenFill>
              </a:ext>
            </a:extLst>
          </p:spPr>
        </p:pic>
      </p:grpSp>
      <p:sp>
        <p:nvSpPr>
          <p:cNvPr id="15" name="TextBox 14">
            <a:extLst>
              <a:ext uri="{FF2B5EF4-FFF2-40B4-BE49-F238E27FC236}">
                <a16:creationId xmlns:a16="http://schemas.microsoft.com/office/drawing/2014/main" id="{D8539FAB-4173-7527-C24B-48356C1DC977}"/>
              </a:ext>
            </a:extLst>
          </p:cNvPr>
          <p:cNvSpPr txBox="1"/>
          <p:nvPr/>
        </p:nvSpPr>
        <p:spPr>
          <a:xfrm>
            <a:off x="123809" y="3333517"/>
            <a:ext cx="11732964" cy="2800767"/>
          </a:xfrm>
          <a:prstGeom prst="rect">
            <a:avLst/>
          </a:prstGeom>
          <a:noFill/>
        </p:spPr>
        <p:txBody>
          <a:bodyPr wrap="square" rtlCol="0">
            <a:spAutoFit/>
          </a:bodyPr>
          <a:lstStyle/>
          <a:p>
            <a:pPr marL="0" indent="0">
              <a:buNone/>
            </a:pPr>
            <a:r>
              <a:rPr lang="en-US" sz="3600" b="1" dirty="0">
                <a:latin typeface="+mj-lt"/>
              </a:rPr>
              <a:t>Why </a:t>
            </a:r>
            <a:r>
              <a:rPr lang="en-US" sz="3600" b="1" dirty="0" err="1">
                <a:latin typeface="+mj-lt"/>
              </a:rPr>
              <a:t>Jbrowse</a:t>
            </a:r>
            <a:r>
              <a:rPr lang="en-US" sz="3600" b="1" dirty="0">
                <a:latin typeface="+mj-lt"/>
              </a:rPr>
              <a:t>?</a:t>
            </a:r>
          </a:p>
          <a:p>
            <a:pPr marL="0" indent="0">
              <a:buNone/>
            </a:pPr>
            <a:endParaRPr lang="en-US" sz="1200" b="1" dirty="0"/>
          </a:p>
          <a:p>
            <a:pPr marL="285750" indent="-285750">
              <a:buFont typeface="Arial" panose="020B0604020202020204" pitchFamily="34" charset="0"/>
              <a:buChar char="•"/>
            </a:pPr>
            <a:r>
              <a:rPr lang="en-GB" sz="1600" dirty="0" err="1">
                <a:solidFill>
                  <a:srgbClr val="3C4858"/>
                </a:solidFill>
              </a:rPr>
              <a:t>Jbrowse</a:t>
            </a:r>
            <a:r>
              <a:rPr lang="en-GB" sz="1600" dirty="0">
                <a:solidFill>
                  <a:srgbClr val="3C4858"/>
                </a:solidFill>
              </a:rPr>
              <a:t> provides the perfect platform for visualisation of assemblies: </a:t>
            </a:r>
            <a:endParaRPr lang="en-US" sz="1600" b="1" dirty="0"/>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GB" sz="1600" dirty="0">
                <a:solidFill>
                  <a:srgbClr val="3C4858"/>
                </a:solidFill>
              </a:rPr>
              <a:t>Simple to use, web-based,  </a:t>
            </a:r>
            <a:r>
              <a:rPr lang="en-US" sz="1600" dirty="0"/>
              <a:t>lightweight, interactive and </a:t>
            </a:r>
            <a:r>
              <a:rPr lang="en-GB" sz="1600" dirty="0">
                <a:solidFill>
                  <a:srgbClr val="24292E"/>
                </a:solidFill>
              </a:rPr>
              <a:t>scalable</a:t>
            </a:r>
          </a:p>
          <a:p>
            <a:pPr marL="285750" indent="-285750">
              <a:buFont typeface="Arial" panose="020B0604020202020204" pitchFamily="34" charset="0"/>
              <a:buChar char="•"/>
            </a:pPr>
            <a:endParaRPr lang="en-GB" sz="1600" dirty="0">
              <a:solidFill>
                <a:srgbClr val="1C1E21"/>
              </a:solidFill>
            </a:endParaRPr>
          </a:p>
          <a:p>
            <a:pPr marL="285750" indent="-285750">
              <a:buFont typeface="Arial" panose="020B0604020202020204" pitchFamily="34" charset="0"/>
              <a:buChar char="•"/>
            </a:pPr>
            <a:r>
              <a:rPr lang="en-GB" sz="1600" dirty="0">
                <a:solidFill>
                  <a:srgbClr val="24292E"/>
                </a:solidFill>
              </a:rPr>
              <a:t>It’s an extensible platform that utilizes multiple data types in a variety of genomic data formats such as </a:t>
            </a:r>
            <a:r>
              <a:rPr lang="en-GB" sz="1600" dirty="0">
                <a:solidFill>
                  <a:srgbClr val="3C4858"/>
                </a:solidFill>
              </a:rPr>
              <a:t>FASTA, VCF, BAM, BED/BIGBED, HIC, CRAM, PAF and GFF3</a:t>
            </a:r>
          </a:p>
          <a:p>
            <a:pPr marL="285750" indent="-285750">
              <a:buFont typeface="Arial" panose="020B0604020202020204" pitchFamily="34" charset="0"/>
              <a:buChar char="•"/>
            </a:pPr>
            <a:endParaRPr lang="en-GB" sz="1600" dirty="0">
              <a:solidFill>
                <a:srgbClr val="3C4858"/>
              </a:solidFill>
            </a:endParaRPr>
          </a:p>
          <a:p>
            <a:pPr marL="285750" indent="-285750">
              <a:buFont typeface="Arial" panose="020B0604020202020204" pitchFamily="34" charset="0"/>
              <a:buChar char="•"/>
            </a:pPr>
            <a:r>
              <a:rPr lang="en-GB" sz="1600" dirty="0">
                <a:solidFill>
                  <a:srgbClr val="3C4858"/>
                </a:solidFill>
              </a:rPr>
              <a:t>Highly customisable</a:t>
            </a:r>
            <a:endParaRPr lang="en-US" dirty="0"/>
          </a:p>
        </p:txBody>
      </p:sp>
    </p:spTree>
    <p:extLst>
      <p:ext uri="{BB962C8B-B14F-4D97-AF65-F5344CB8AC3E}">
        <p14:creationId xmlns:p14="http://schemas.microsoft.com/office/powerpoint/2010/main" val="13132260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34E9C9F2-50DE-52D6-5524-69D4F6FCE9DC}"/>
              </a:ext>
            </a:extLst>
          </p:cNvPr>
          <p:cNvGrpSpPr/>
          <p:nvPr/>
        </p:nvGrpSpPr>
        <p:grpSpPr>
          <a:xfrm>
            <a:off x="1392451" y="1110738"/>
            <a:ext cx="8526249" cy="5205794"/>
            <a:chOff x="1392451" y="1110738"/>
            <a:chExt cx="8526249" cy="5205794"/>
          </a:xfrm>
        </p:grpSpPr>
        <p:pic>
          <p:nvPicPr>
            <p:cNvPr id="1026" name="Picture 2">
              <a:extLst>
                <a:ext uri="{FF2B5EF4-FFF2-40B4-BE49-F238E27FC236}">
                  <a16:creationId xmlns:a16="http://schemas.microsoft.com/office/drawing/2014/main" id="{FE22B3DD-B602-4A44-A38F-3AC160CBF1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2451" y="1387737"/>
              <a:ext cx="8526249" cy="492879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EAEA7C4-25B6-2ADE-736D-D401C6E0E910}"/>
                </a:ext>
              </a:extLst>
            </p:cNvPr>
            <p:cNvSpPr txBox="1"/>
            <p:nvPr/>
          </p:nvSpPr>
          <p:spPr>
            <a:xfrm>
              <a:off x="2173044" y="1110738"/>
              <a:ext cx="1699953"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Type your TOLID here</a:t>
              </a:r>
            </a:p>
          </p:txBody>
        </p:sp>
        <p:cxnSp>
          <p:nvCxnSpPr>
            <p:cNvPr id="6" name="Straight Arrow Connector 5">
              <a:extLst>
                <a:ext uri="{FF2B5EF4-FFF2-40B4-BE49-F238E27FC236}">
                  <a16:creationId xmlns:a16="http://schemas.microsoft.com/office/drawing/2014/main" id="{98436BBC-D11C-5326-C832-8E2F9701F8E4}"/>
                </a:ext>
              </a:extLst>
            </p:cNvPr>
            <p:cNvCxnSpPr>
              <a:cxnSpLocks/>
            </p:cNvCxnSpPr>
            <p:nvPr/>
          </p:nvCxnSpPr>
          <p:spPr>
            <a:xfrm flipH="1">
              <a:off x="1982843" y="1387737"/>
              <a:ext cx="580913" cy="860611"/>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grpSp>
      <p:sp>
        <p:nvSpPr>
          <p:cNvPr id="2" name="TextBox 1">
            <a:extLst>
              <a:ext uri="{FF2B5EF4-FFF2-40B4-BE49-F238E27FC236}">
                <a16:creationId xmlns:a16="http://schemas.microsoft.com/office/drawing/2014/main" id="{E6081139-E579-4636-B11A-4AFAEA93F294}"/>
              </a:ext>
            </a:extLst>
          </p:cNvPr>
          <p:cNvSpPr txBox="1"/>
          <p:nvPr/>
        </p:nvSpPr>
        <p:spPr>
          <a:xfrm>
            <a:off x="3368232" y="187409"/>
            <a:ext cx="5883855" cy="523220"/>
          </a:xfrm>
          <a:prstGeom prst="rect">
            <a:avLst/>
          </a:prstGeom>
          <a:noFill/>
        </p:spPr>
        <p:txBody>
          <a:bodyPr wrap="none" rtlCol="0">
            <a:spAutoFit/>
          </a:bodyPr>
          <a:lstStyle/>
          <a:p>
            <a:r>
              <a:rPr lang="en-US" sz="2800" dirty="0"/>
              <a:t>How to start using </a:t>
            </a:r>
            <a:r>
              <a:rPr lang="en-US" sz="2800" dirty="0" err="1"/>
              <a:t>TreeVal</a:t>
            </a:r>
            <a:r>
              <a:rPr lang="en-US" sz="2800" dirty="0"/>
              <a:t> (</a:t>
            </a:r>
            <a:r>
              <a:rPr lang="en-US" sz="2800" dirty="0" err="1"/>
              <a:t>Jbrowse</a:t>
            </a:r>
            <a:r>
              <a:rPr lang="en-US" sz="2800" dirty="0"/>
              <a:t>)?</a:t>
            </a:r>
          </a:p>
        </p:txBody>
      </p:sp>
      <p:pic>
        <p:nvPicPr>
          <p:cNvPr id="3" name="Google Shape;92;p14">
            <a:extLst>
              <a:ext uri="{FF2B5EF4-FFF2-40B4-BE49-F238E27FC236}">
                <a16:creationId xmlns:a16="http://schemas.microsoft.com/office/drawing/2014/main" id="{A11E30FF-B095-D867-5F0B-6E1DC3F58972}"/>
              </a:ext>
            </a:extLst>
          </p:cNvPr>
          <p:cNvPicPr preferRelativeResize="0"/>
          <p:nvPr/>
        </p:nvPicPr>
        <p:blipFill rotWithShape="1">
          <a:blip r:embed="rId3">
            <a:alphaModFix/>
          </a:blip>
          <a:srcRect b="2316"/>
          <a:stretch/>
        </p:blipFill>
        <p:spPr>
          <a:xfrm>
            <a:off x="10715128" y="311730"/>
            <a:ext cx="1476871" cy="1037696"/>
          </a:xfrm>
          <a:prstGeom prst="rect">
            <a:avLst/>
          </a:prstGeom>
          <a:noFill/>
          <a:ln>
            <a:noFill/>
          </a:ln>
        </p:spPr>
      </p:pic>
      <p:pic>
        <p:nvPicPr>
          <p:cNvPr id="5" name="Google Shape;93;p14">
            <a:extLst>
              <a:ext uri="{FF2B5EF4-FFF2-40B4-BE49-F238E27FC236}">
                <a16:creationId xmlns:a16="http://schemas.microsoft.com/office/drawing/2014/main" id="{A283B0B1-A015-48E6-9917-55612A77EFC9}"/>
              </a:ext>
            </a:extLst>
          </p:cNvPr>
          <p:cNvPicPr preferRelativeResize="0"/>
          <p:nvPr/>
        </p:nvPicPr>
        <p:blipFill rotWithShape="1">
          <a:blip r:embed="rId4">
            <a:alphaModFix/>
          </a:blip>
          <a:srcRect/>
          <a:stretch/>
        </p:blipFill>
        <p:spPr>
          <a:xfrm>
            <a:off x="9000539" y="423617"/>
            <a:ext cx="1714589" cy="589818"/>
          </a:xfrm>
          <a:prstGeom prst="rect">
            <a:avLst/>
          </a:prstGeom>
          <a:noFill/>
          <a:ln>
            <a:noFill/>
          </a:ln>
        </p:spPr>
      </p:pic>
      <p:sp>
        <p:nvSpPr>
          <p:cNvPr id="8" name="TextBox 7">
            <a:extLst>
              <a:ext uri="{FF2B5EF4-FFF2-40B4-BE49-F238E27FC236}">
                <a16:creationId xmlns:a16="http://schemas.microsoft.com/office/drawing/2014/main" id="{E342B4D5-AAF6-9F69-9D12-6E2AD602A390}"/>
              </a:ext>
            </a:extLst>
          </p:cNvPr>
          <p:cNvSpPr txBox="1"/>
          <p:nvPr/>
        </p:nvSpPr>
        <p:spPr>
          <a:xfrm>
            <a:off x="4475668" y="715599"/>
            <a:ext cx="6096000" cy="369332"/>
          </a:xfrm>
          <a:prstGeom prst="rect">
            <a:avLst/>
          </a:prstGeom>
          <a:noFill/>
        </p:spPr>
        <p:txBody>
          <a:bodyPr wrap="square">
            <a:spAutoFit/>
          </a:bodyPr>
          <a:lstStyle/>
          <a:p>
            <a:r>
              <a:rPr lang="en-US" dirty="0"/>
              <a:t>http://</a:t>
            </a:r>
            <a:r>
              <a:rPr lang="en-US" dirty="0" err="1"/>
              <a:t>jbrowse.tol.sanger.ac.uk</a:t>
            </a:r>
            <a:endParaRPr lang="en-US" dirty="0"/>
          </a:p>
        </p:txBody>
      </p:sp>
    </p:spTree>
    <p:extLst>
      <p:ext uri="{BB962C8B-B14F-4D97-AF65-F5344CB8AC3E}">
        <p14:creationId xmlns:p14="http://schemas.microsoft.com/office/powerpoint/2010/main" val="42005162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63CA5F7-EDBF-A61A-E245-BC295A02C668}"/>
              </a:ext>
            </a:extLst>
          </p:cNvPr>
          <p:cNvGrpSpPr/>
          <p:nvPr/>
        </p:nvGrpSpPr>
        <p:grpSpPr>
          <a:xfrm>
            <a:off x="374754" y="1933732"/>
            <a:ext cx="11174990" cy="2323512"/>
            <a:chOff x="374754" y="1933732"/>
            <a:chExt cx="11174990" cy="2323512"/>
          </a:xfrm>
        </p:grpSpPr>
        <p:pic>
          <p:nvPicPr>
            <p:cNvPr id="4" name="Picture 3" descr="A screenshot of a computer&#10;&#10;Description automatically generated">
              <a:extLst>
                <a:ext uri="{FF2B5EF4-FFF2-40B4-BE49-F238E27FC236}">
                  <a16:creationId xmlns:a16="http://schemas.microsoft.com/office/drawing/2014/main" id="{32071F8F-6884-93CF-1D7C-43A5473A1211}"/>
                </a:ext>
              </a:extLst>
            </p:cNvPr>
            <p:cNvPicPr>
              <a:picLocks noChangeAspect="1"/>
            </p:cNvPicPr>
            <p:nvPr/>
          </p:nvPicPr>
          <p:blipFill>
            <a:blip r:embed="rId2"/>
            <a:stretch>
              <a:fillRect/>
            </a:stretch>
          </p:blipFill>
          <p:spPr>
            <a:xfrm>
              <a:off x="374754" y="1933732"/>
              <a:ext cx="11174990" cy="2323512"/>
            </a:xfrm>
            <a:prstGeom prst="rect">
              <a:avLst/>
            </a:prstGeom>
          </p:spPr>
        </p:pic>
        <p:sp>
          <p:nvSpPr>
            <p:cNvPr id="5" name="Rectangle 4">
              <a:extLst>
                <a:ext uri="{FF2B5EF4-FFF2-40B4-BE49-F238E27FC236}">
                  <a16:creationId xmlns:a16="http://schemas.microsoft.com/office/drawing/2014/main" id="{CE104955-3763-1AEF-4ABE-BBEAF97CF939}"/>
                </a:ext>
              </a:extLst>
            </p:cNvPr>
            <p:cNvSpPr/>
            <p:nvPr/>
          </p:nvSpPr>
          <p:spPr>
            <a:xfrm>
              <a:off x="9993086" y="3200400"/>
              <a:ext cx="533400" cy="413657"/>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extBox 1">
            <a:extLst>
              <a:ext uri="{FF2B5EF4-FFF2-40B4-BE49-F238E27FC236}">
                <a16:creationId xmlns:a16="http://schemas.microsoft.com/office/drawing/2014/main" id="{9301FD5B-39C0-A8E2-7041-13D9F67FEA2B}"/>
              </a:ext>
            </a:extLst>
          </p:cNvPr>
          <p:cNvSpPr txBox="1"/>
          <p:nvPr/>
        </p:nvSpPr>
        <p:spPr>
          <a:xfrm>
            <a:off x="3368232" y="187409"/>
            <a:ext cx="4333109" cy="523220"/>
          </a:xfrm>
          <a:prstGeom prst="rect">
            <a:avLst/>
          </a:prstGeom>
          <a:noFill/>
        </p:spPr>
        <p:txBody>
          <a:bodyPr wrap="none" rtlCol="0">
            <a:spAutoFit/>
          </a:bodyPr>
          <a:lstStyle/>
          <a:p>
            <a:r>
              <a:rPr lang="en-US" sz="2800" dirty="0"/>
              <a:t>How to start using </a:t>
            </a:r>
            <a:r>
              <a:rPr lang="en-US" sz="2800" dirty="0" err="1"/>
              <a:t>TreeVal</a:t>
            </a:r>
            <a:r>
              <a:rPr lang="en-US" sz="2800" dirty="0"/>
              <a:t>?</a:t>
            </a:r>
          </a:p>
        </p:txBody>
      </p:sp>
      <p:pic>
        <p:nvPicPr>
          <p:cNvPr id="3" name="Google Shape;92;p14">
            <a:extLst>
              <a:ext uri="{FF2B5EF4-FFF2-40B4-BE49-F238E27FC236}">
                <a16:creationId xmlns:a16="http://schemas.microsoft.com/office/drawing/2014/main" id="{ABDD293C-B55E-7ACB-CD70-EDBDE3B2CB9F}"/>
              </a:ext>
            </a:extLst>
          </p:cNvPr>
          <p:cNvPicPr preferRelativeResize="0"/>
          <p:nvPr/>
        </p:nvPicPr>
        <p:blipFill rotWithShape="1">
          <a:blip r:embed="rId3">
            <a:alphaModFix/>
          </a:blip>
          <a:srcRect b="2316"/>
          <a:stretch/>
        </p:blipFill>
        <p:spPr>
          <a:xfrm>
            <a:off x="10715128" y="311730"/>
            <a:ext cx="1476871" cy="1037696"/>
          </a:xfrm>
          <a:prstGeom prst="rect">
            <a:avLst/>
          </a:prstGeom>
          <a:noFill/>
          <a:ln>
            <a:noFill/>
          </a:ln>
        </p:spPr>
      </p:pic>
      <p:pic>
        <p:nvPicPr>
          <p:cNvPr id="7" name="Google Shape;93;p14">
            <a:extLst>
              <a:ext uri="{FF2B5EF4-FFF2-40B4-BE49-F238E27FC236}">
                <a16:creationId xmlns:a16="http://schemas.microsoft.com/office/drawing/2014/main" id="{F3C176FE-13D0-695D-C0D2-F3AFA532B590}"/>
              </a:ext>
            </a:extLst>
          </p:cNvPr>
          <p:cNvPicPr preferRelativeResize="0"/>
          <p:nvPr/>
        </p:nvPicPr>
        <p:blipFill rotWithShape="1">
          <a:blip r:embed="rId4">
            <a:alphaModFix/>
          </a:blip>
          <a:srcRect/>
          <a:stretch/>
        </p:blipFill>
        <p:spPr>
          <a:xfrm>
            <a:off x="9000539" y="423617"/>
            <a:ext cx="1714589" cy="589818"/>
          </a:xfrm>
          <a:prstGeom prst="rect">
            <a:avLst/>
          </a:prstGeom>
          <a:noFill/>
          <a:ln>
            <a:noFill/>
          </a:ln>
        </p:spPr>
      </p:pic>
    </p:spTree>
    <p:extLst>
      <p:ext uri="{BB962C8B-B14F-4D97-AF65-F5344CB8AC3E}">
        <p14:creationId xmlns:p14="http://schemas.microsoft.com/office/powerpoint/2010/main" val="40757161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FA8381F3-0686-2029-2386-94977CAAEB53}"/>
              </a:ext>
            </a:extLst>
          </p:cNvPr>
          <p:cNvGrpSpPr/>
          <p:nvPr/>
        </p:nvGrpSpPr>
        <p:grpSpPr>
          <a:xfrm>
            <a:off x="205536" y="822726"/>
            <a:ext cx="11780927" cy="5867786"/>
            <a:chOff x="-302589" y="243992"/>
            <a:chExt cx="11780927" cy="5867786"/>
          </a:xfrm>
        </p:grpSpPr>
        <p:grpSp>
          <p:nvGrpSpPr>
            <p:cNvPr id="30" name="Group 29">
              <a:extLst>
                <a:ext uri="{FF2B5EF4-FFF2-40B4-BE49-F238E27FC236}">
                  <a16:creationId xmlns:a16="http://schemas.microsoft.com/office/drawing/2014/main" id="{E1F10005-0A40-B577-C5E5-15CBC246DFFF}"/>
                </a:ext>
              </a:extLst>
            </p:cNvPr>
            <p:cNvGrpSpPr/>
            <p:nvPr/>
          </p:nvGrpSpPr>
          <p:grpSpPr>
            <a:xfrm>
              <a:off x="-302589" y="243992"/>
              <a:ext cx="11780927" cy="5867786"/>
              <a:chOff x="-302589" y="243992"/>
              <a:chExt cx="11780927" cy="5867786"/>
            </a:xfrm>
          </p:grpSpPr>
          <p:grpSp>
            <p:nvGrpSpPr>
              <p:cNvPr id="13" name="Group 12">
                <a:extLst>
                  <a:ext uri="{FF2B5EF4-FFF2-40B4-BE49-F238E27FC236}">
                    <a16:creationId xmlns:a16="http://schemas.microsoft.com/office/drawing/2014/main" id="{C821DF06-89D2-7FD2-686A-094F69295C15}"/>
                  </a:ext>
                </a:extLst>
              </p:cNvPr>
              <p:cNvGrpSpPr/>
              <p:nvPr/>
            </p:nvGrpSpPr>
            <p:grpSpPr>
              <a:xfrm>
                <a:off x="90132" y="243993"/>
                <a:ext cx="11388206" cy="5449235"/>
                <a:chOff x="90132" y="243993"/>
                <a:chExt cx="11388206" cy="5449235"/>
              </a:xfrm>
            </p:grpSpPr>
            <p:pic>
              <p:nvPicPr>
                <p:cNvPr id="12" name="Picture 11" descr="A screenshot of a computer&#10;&#10;Description automatically generated">
                  <a:extLst>
                    <a:ext uri="{FF2B5EF4-FFF2-40B4-BE49-F238E27FC236}">
                      <a16:creationId xmlns:a16="http://schemas.microsoft.com/office/drawing/2014/main" id="{A7A59049-97A2-D5B0-E886-A5DB17B50552}"/>
                    </a:ext>
                  </a:extLst>
                </p:cNvPr>
                <p:cNvPicPr>
                  <a:picLocks noChangeAspect="1"/>
                </p:cNvPicPr>
                <p:nvPr/>
              </p:nvPicPr>
              <p:blipFill>
                <a:blip r:embed="rId3"/>
                <a:stretch>
                  <a:fillRect/>
                </a:stretch>
              </p:blipFill>
              <p:spPr>
                <a:xfrm>
                  <a:off x="988216" y="746222"/>
                  <a:ext cx="10424808" cy="4947006"/>
                </a:xfrm>
                <a:prstGeom prst="rect">
                  <a:avLst/>
                </a:prstGeom>
              </p:spPr>
            </p:pic>
            <p:grpSp>
              <p:nvGrpSpPr>
                <p:cNvPr id="10" name="Group 9">
                  <a:extLst>
                    <a:ext uri="{FF2B5EF4-FFF2-40B4-BE49-F238E27FC236}">
                      <a16:creationId xmlns:a16="http://schemas.microsoft.com/office/drawing/2014/main" id="{242963CA-A40B-5E15-9837-DA856DFE313D}"/>
                    </a:ext>
                  </a:extLst>
                </p:cNvPr>
                <p:cNvGrpSpPr/>
                <p:nvPr/>
              </p:nvGrpSpPr>
              <p:grpSpPr>
                <a:xfrm>
                  <a:off x="90132" y="243993"/>
                  <a:ext cx="11388206" cy="2423007"/>
                  <a:chOff x="133674" y="200450"/>
                  <a:chExt cx="11388206" cy="2423007"/>
                </a:xfrm>
              </p:grpSpPr>
              <p:sp>
                <p:nvSpPr>
                  <p:cNvPr id="6" name="TextBox 5">
                    <a:extLst>
                      <a:ext uri="{FF2B5EF4-FFF2-40B4-BE49-F238E27FC236}">
                        <a16:creationId xmlns:a16="http://schemas.microsoft.com/office/drawing/2014/main" id="{B4531F52-876B-224A-08C9-E0D27522CB41}"/>
                      </a:ext>
                    </a:extLst>
                  </p:cNvPr>
                  <p:cNvSpPr txBox="1"/>
                  <p:nvPr/>
                </p:nvSpPr>
                <p:spPr>
                  <a:xfrm>
                    <a:off x="133674" y="200450"/>
                    <a:ext cx="2351314" cy="307777"/>
                  </a:xfrm>
                  <a:prstGeom prst="rect">
                    <a:avLst/>
                  </a:prstGeom>
                  <a:noFill/>
                </p:spPr>
                <p:txBody>
                  <a:bodyPr wrap="square" rtlCol="0">
                    <a:spAutoFit/>
                  </a:bodyPr>
                  <a:lstStyle/>
                  <a:p>
                    <a:r>
                      <a:rPr lang="en-US" sz="1400" dirty="0"/>
                      <a:t>Click to see available tracks</a:t>
                    </a:r>
                  </a:p>
                </p:txBody>
              </p:sp>
              <p:sp>
                <p:nvSpPr>
                  <p:cNvPr id="5" name="Rectangle 4">
                    <a:extLst>
                      <a:ext uri="{FF2B5EF4-FFF2-40B4-BE49-F238E27FC236}">
                        <a16:creationId xmlns:a16="http://schemas.microsoft.com/office/drawing/2014/main" id="{167914FC-93CE-D1AE-3976-8532A8CF4BFF}"/>
                      </a:ext>
                    </a:extLst>
                  </p:cNvPr>
                  <p:cNvSpPr/>
                  <p:nvPr/>
                </p:nvSpPr>
                <p:spPr>
                  <a:xfrm>
                    <a:off x="1116434" y="1317171"/>
                    <a:ext cx="385795" cy="304800"/>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4E43B29F-A48D-A375-2B17-7BAA2DC41753}"/>
                      </a:ext>
                    </a:extLst>
                  </p:cNvPr>
                  <p:cNvCxnSpPr/>
                  <p:nvPr/>
                </p:nvCxnSpPr>
                <p:spPr>
                  <a:xfrm>
                    <a:off x="509244" y="508227"/>
                    <a:ext cx="457200" cy="961344"/>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9" name="Rectangle 8">
                    <a:extLst>
                      <a:ext uri="{FF2B5EF4-FFF2-40B4-BE49-F238E27FC236}">
                        <a16:creationId xmlns:a16="http://schemas.microsoft.com/office/drawing/2014/main" id="{EF3904C9-A549-CBC1-7C86-33FD9371CC31}"/>
                      </a:ext>
                    </a:extLst>
                  </p:cNvPr>
                  <p:cNvSpPr/>
                  <p:nvPr/>
                </p:nvSpPr>
                <p:spPr>
                  <a:xfrm>
                    <a:off x="8599714" y="2449286"/>
                    <a:ext cx="2922166" cy="174171"/>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14" name="TextBox 13">
                <a:extLst>
                  <a:ext uri="{FF2B5EF4-FFF2-40B4-BE49-F238E27FC236}">
                    <a16:creationId xmlns:a16="http://schemas.microsoft.com/office/drawing/2014/main" id="{CC54583F-347E-B3B2-F5E7-9FFA52BD6411}"/>
                  </a:ext>
                </a:extLst>
              </p:cNvPr>
              <p:cNvSpPr txBox="1"/>
              <p:nvPr/>
            </p:nvSpPr>
            <p:spPr>
              <a:xfrm>
                <a:off x="3304131" y="243992"/>
                <a:ext cx="2541827" cy="307777"/>
              </a:xfrm>
              <a:prstGeom prst="rect">
                <a:avLst/>
              </a:prstGeom>
              <a:noFill/>
            </p:spPr>
            <p:txBody>
              <a:bodyPr wrap="square" rtlCol="0">
                <a:spAutoFit/>
              </a:bodyPr>
              <a:lstStyle/>
              <a:p>
                <a:r>
                  <a:rPr lang="en-US" sz="1400" dirty="0"/>
                  <a:t>Click or type to select scaffold</a:t>
                </a:r>
              </a:p>
            </p:txBody>
          </p:sp>
          <p:sp>
            <p:nvSpPr>
              <p:cNvPr id="15" name="TextBox 14">
                <a:extLst>
                  <a:ext uri="{FF2B5EF4-FFF2-40B4-BE49-F238E27FC236}">
                    <a16:creationId xmlns:a16="http://schemas.microsoft.com/office/drawing/2014/main" id="{5A4E1094-8E53-0832-85AA-CD748EDF3DA6}"/>
                  </a:ext>
                </a:extLst>
              </p:cNvPr>
              <p:cNvSpPr txBox="1"/>
              <p:nvPr/>
            </p:nvSpPr>
            <p:spPr>
              <a:xfrm>
                <a:off x="-302589" y="5373114"/>
                <a:ext cx="1203967" cy="738664"/>
              </a:xfrm>
              <a:prstGeom prst="rect">
                <a:avLst/>
              </a:prstGeom>
              <a:noFill/>
            </p:spPr>
            <p:txBody>
              <a:bodyPr wrap="square" rtlCol="0">
                <a:spAutoFit/>
              </a:bodyPr>
              <a:lstStyle/>
              <a:p>
                <a:pPr algn="ctr"/>
                <a:r>
                  <a:rPr lang="en-US" sz="1400" dirty="0"/>
                  <a:t>Proteins in the alignment</a:t>
                </a:r>
              </a:p>
            </p:txBody>
          </p:sp>
          <p:cxnSp>
            <p:nvCxnSpPr>
              <p:cNvPr id="16" name="Straight Arrow Connector 15">
                <a:extLst>
                  <a:ext uri="{FF2B5EF4-FFF2-40B4-BE49-F238E27FC236}">
                    <a16:creationId xmlns:a16="http://schemas.microsoft.com/office/drawing/2014/main" id="{1FFA3A05-752A-1F9A-2FBC-CA0C49CB5464}"/>
                  </a:ext>
                </a:extLst>
              </p:cNvPr>
              <p:cNvCxnSpPr>
                <a:cxnSpLocks/>
              </p:cNvCxnSpPr>
              <p:nvPr/>
            </p:nvCxnSpPr>
            <p:spPr>
              <a:xfrm>
                <a:off x="4027714" y="551769"/>
                <a:ext cx="217715" cy="961345"/>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20" name="Rectangle 19">
                <a:extLst>
                  <a:ext uri="{FF2B5EF4-FFF2-40B4-BE49-F238E27FC236}">
                    <a16:creationId xmlns:a16="http://schemas.microsoft.com/office/drawing/2014/main" id="{64BDC35E-3396-A824-2DDD-A0F47D829E09}"/>
                  </a:ext>
                </a:extLst>
              </p:cNvPr>
              <p:cNvSpPr/>
              <p:nvPr/>
            </p:nvSpPr>
            <p:spPr>
              <a:xfrm>
                <a:off x="1072892" y="2492829"/>
                <a:ext cx="7029125" cy="3004457"/>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8" name="Straight Arrow Connector 27">
                <a:extLst>
                  <a:ext uri="{FF2B5EF4-FFF2-40B4-BE49-F238E27FC236}">
                    <a16:creationId xmlns:a16="http://schemas.microsoft.com/office/drawing/2014/main" id="{2C8ECEEA-32B1-3C0B-4D0A-02230E1736BE}"/>
                  </a:ext>
                </a:extLst>
              </p:cNvPr>
              <p:cNvCxnSpPr>
                <a:cxnSpLocks/>
              </p:cNvCxnSpPr>
              <p:nvPr/>
            </p:nvCxnSpPr>
            <p:spPr>
              <a:xfrm flipV="1">
                <a:off x="204176" y="5023413"/>
                <a:ext cx="612584" cy="162390"/>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grpSp>
        <p:sp>
          <p:nvSpPr>
            <p:cNvPr id="31" name="TextBox 30">
              <a:extLst>
                <a:ext uri="{FF2B5EF4-FFF2-40B4-BE49-F238E27FC236}">
                  <a16:creationId xmlns:a16="http://schemas.microsoft.com/office/drawing/2014/main" id="{0ABC8AFA-9AC6-5466-E4D5-C368FB610605}"/>
                </a:ext>
              </a:extLst>
            </p:cNvPr>
            <p:cNvSpPr txBox="1"/>
            <p:nvPr/>
          </p:nvSpPr>
          <p:spPr>
            <a:xfrm>
              <a:off x="6379028" y="243992"/>
              <a:ext cx="2351314" cy="307777"/>
            </a:xfrm>
            <a:prstGeom prst="rect">
              <a:avLst/>
            </a:prstGeom>
            <a:noFill/>
          </p:spPr>
          <p:txBody>
            <a:bodyPr wrap="square" rtlCol="0">
              <a:spAutoFit/>
            </a:bodyPr>
            <a:lstStyle/>
            <a:p>
              <a:r>
                <a:rPr lang="en-US" sz="1400" dirty="0"/>
                <a:t>Click to zoom in/out</a:t>
              </a:r>
            </a:p>
          </p:txBody>
        </p:sp>
        <p:cxnSp>
          <p:nvCxnSpPr>
            <p:cNvPr id="32" name="Straight Arrow Connector 31">
              <a:extLst>
                <a:ext uri="{FF2B5EF4-FFF2-40B4-BE49-F238E27FC236}">
                  <a16:creationId xmlns:a16="http://schemas.microsoft.com/office/drawing/2014/main" id="{F3E6DA67-7871-2CEB-B445-763BFCAF408A}"/>
                </a:ext>
              </a:extLst>
            </p:cNvPr>
            <p:cNvCxnSpPr>
              <a:cxnSpLocks/>
            </p:cNvCxnSpPr>
            <p:nvPr/>
          </p:nvCxnSpPr>
          <p:spPr>
            <a:xfrm flipH="1">
              <a:off x="6922114" y="550280"/>
              <a:ext cx="197143" cy="867877"/>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35" name="Rectangle 34">
              <a:extLst>
                <a:ext uri="{FF2B5EF4-FFF2-40B4-BE49-F238E27FC236}">
                  <a16:creationId xmlns:a16="http://schemas.microsoft.com/office/drawing/2014/main" id="{1A9B098B-E808-785B-A817-435F28E9E527}"/>
                </a:ext>
              </a:extLst>
            </p:cNvPr>
            <p:cNvSpPr/>
            <p:nvPr/>
          </p:nvSpPr>
          <p:spPr>
            <a:xfrm>
              <a:off x="3563275" y="1360714"/>
              <a:ext cx="2394256" cy="304800"/>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2115A52B-0D34-45F2-ED39-1AF03FA27411}"/>
                </a:ext>
              </a:extLst>
            </p:cNvPr>
            <p:cNvSpPr/>
            <p:nvPr/>
          </p:nvSpPr>
          <p:spPr>
            <a:xfrm>
              <a:off x="6291021" y="1360714"/>
              <a:ext cx="1059220" cy="304800"/>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TextBox 2">
            <a:extLst>
              <a:ext uri="{FF2B5EF4-FFF2-40B4-BE49-F238E27FC236}">
                <a16:creationId xmlns:a16="http://schemas.microsoft.com/office/drawing/2014/main" id="{EA6BF5A7-3A47-463A-67F5-3D36E12918A2}"/>
              </a:ext>
            </a:extLst>
          </p:cNvPr>
          <p:cNvSpPr txBox="1"/>
          <p:nvPr/>
        </p:nvSpPr>
        <p:spPr>
          <a:xfrm>
            <a:off x="3368232" y="187409"/>
            <a:ext cx="4333109" cy="523220"/>
          </a:xfrm>
          <a:prstGeom prst="rect">
            <a:avLst/>
          </a:prstGeom>
          <a:noFill/>
        </p:spPr>
        <p:txBody>
          <a:bodyPr wrap="none" rtlCol="0">
            <a:spAutoFit/>
          </a:bodyPr>
          <a:lstStyle/>
          <a:p>
            <a:r>
              <a:rPr lang="en-US" sz="2800" dirty="0"/>
              <a:t>How to start using </a:t>
            </a:r>
            <a:r>
              <a:rPr lang="en-US" sz="2800" dirty="0" err="1"/>
              <a:t>TreeVal</a:t>
            </a:r>
            <a:r>
              <a:rPr lang="en-US" sz="2800" dirty="0"/>
              <a:t>?</a:t>
            </a:r>
          </a:p>
        </p:txBody>
      </p:sp>
      <p:pic>
        <p:nvPicPr>
          <p:cNvPr id="2" name="Google Shape;92;p14">
            <a:extLst>
              <a:ext uri="{FF2B5EF4-FFF2-40B4-BE49-F238E27FC236}">
                <a16:creationId xmlns:a16="http://schemas.microsoft.com/office/drawing/2014/main" id="{5F421E42-212B-ACDB-B0AC-A457DE261F77}"/>
              </a:ext>
            </a:extLst>
          </p:cNvPr>
          <p:cNvPicPr preferRelativeResize="0"/>
          <p:nvPr/>
        </p:nvPicPr>
        <p:blipFill rotWithShape="1">
          <a:blip r:embed="rId4">
            <a:alphaModFix/>
          </a:blip>
          <a:srcRect b="2316"/>
          <a:stretch/>
        </p:blipFill>
        <p:spPr>
          <a:xfrm>
            <a:off x="10715128" y="311730"/>
            <a:ext cx="1476871" cy="1037696"/>
          </a:xfrm>
          <a:prstGeom prst="rect">
            <a:avLst/>
          </a:prstGeom>
          <a:noFill/>
          <a:ln>
            <a:noFill/>
          </a:ln>
        </p:spPr>
      </p:pic>
      <p:pic>
        <p:nvPicPr>
          <p:cNvPr id="4" name="Google Shape;93;p14">
            <a:extLst>
              <a:ext uri="{FF2B5EF4-FFF2-40B4-BE49-F238E27FC236}">
                <a16:creationId xmlns:a16="http://schemas.microsoft.com/office/drawing/2014/main" id="{280A83B0-941F-462F-7439-9CBEC22F7814}"/>
              </a:ext>
            </a:extLst>
          </p:cNvPr>
          <p:cNvPicPr preferRelativeResize="0"/>
          <p:nvPr/>
        </p:nvPicPr>
        <p:blipFill rotWithShape="1">
          <a:blip r:embed="rId5">
            <a:alphaModFix/>
          </a:blip>
          <a:srcRect/>
          <a:stretch/>
        </p:blipFill>
        <p:spPr>
          <a:xfrm>
            <a:off x="9000539" y="423617"/>
            <a:ext cx="1714589" cy="589818"/>
          </a:xfrm>
          <a:prstGeom prst="rect">
            <a:avLst/>
          </a:prstGeom>
          <a:noFill/>
          <a:ln>
            <a:noFill/>
          </a:ln>
        </p:spPr>
      </p:pic>
    </p:spTree>
    <p:extLst>
      <p:ext uri="{BB962C8B-B14F-4D97-AF65-F5344CB8AC3E}">
        <p14:creationId xmlns:p14="http://schemas.microsoft.com/office/powerpoint/2010/main" val="384347519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4868</TotalTime>
  <Words>2864</Words>
  <Application>Microsoft Macintosh PowerPoint</Application>
  <PresentationFormat>Widescreen</PresentationFormat>
  <Paragraphs>240</Paragraphs>
  <Slides>19</Slides>
  <Notes>12</Notes>
  <HiddenSlides>5</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19</vt:i4>
      </vt:variant>
    </vt:vector>
  </HeadingPairs>
  <TitlesOfParts>
    <vt:vector size="27" baseType="lpstr">
      <vt:lpstr>Aptos</vt:lpstr>
      <vt:lpstr>Aptos Display</vt:lpstr>
      <vt:lpstr>Arial</vt:lpstr>
      <vt:lpstr>Corbel</vt:lpstr>
      <vt:lpstr>Courier New</vt:lpstr>
      <vt:lpstr>gg sans</vt:lpstr>
      <vt:lpstr>Slack-Lato</vt:lpstr>
      <vt:lpstr>Office Theme</vt:lpstr>
      <vt:lpstr>PowerPoint Presentation</vt:lpstr>
      <vt:lpstr>PowerPoint Presentation</vt:lpstr>
      <vt:lpstr>JBrowse</vt:lpstr>
      <vt:lpstr>TreeVal as an aid for curation</vt:lpstr>
      <vt:lpstr>TreeVal Browser</vt:lpstr>
      <vt:lpstr>PowerPoint Presentation</vt:lpstr>
      <vt:lpstr>PowerPoint Presentation</vt:lpstr>
      <vt:lpstr>PowerPoint Presentation</vt:lpstr>
      <vt:lpstr>PowerPoint Presentation</vt:lpstr>
      <vt:lpstr>Which data types do we align to our assemblies?</vt:lpstr>
      <vt:lpstr>Optical mapping data</vt:lpstr>
      <vt:lpstr>Gene alignment data </vt:lpstr>
      <vt:lpstr>Punchlists</vt:lpstr>
      <vt:lpstr>Synteny data</vt:lpstr>
      <vt:lpstr>Chromosome painting</vt:lpstr>
      <vt:lpstr>PowerPoint Presentation</vt:lpstr>
      <vt:lpstr>PowerPoint Presentation</vt:lpstr>
      <vt:lpstr>How to use PretextView</vt:lpstr>
      <vt:lpstr>How to use PretextView</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Camilla Santos</dc:creator>
  <cp:lastModifiedBy>Camilla Santos</cp:lastModifiedBy>
  <cp:revision>45</cp:revision>
  <dcterms:created xsi:type="dcterms:W3CDTF">2024-07-08T06:59:18Z</dcterms:created>
  <dcterms:modified xsi:type="dcterms:W3CDTF">2024-11-12T09:42:07Z</dcterms:modified>
</cp:coreProperties>
</file>